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</p:sldMasterIdLst>
  <p:notesMasterIdLst>
    <p:notesMasterId r:id="rId107"/>
  </p:notesMasterIdLst>
  <p:handoutMasterIdLst>
    <p:handoutMasterId r:id="rId108"/>
  </p:handoutMasterIdLst>
  <p:sldIdLst>
    <p:sldId id="256" r:id="rId3"/>
    <p:sldId id="462" r:id="rId4"/>
    <p:sldId id="330" r:id="rId5"/>
    <p:sldId id="291" r:id="rId6"/>
    <p:sldId id="289" r:id="rId7"/>
    <p:sldId id="292" r:id="rId8"/>
    <p:sldId id="293" r:id="rId9"/>
    <p:sldId id="294" r:id="rId10"/>
    <p:sldId id="465" r:id="rId11"/>
    <p:sldId id="374" r:id="rId12"/>
    <p:sldId id="265" r:id="rId13"/>
    <p:sldId id="296" r:id="rId14"/>
    <p:sldId id="261" r:id="rId15"/>
    <p:sldId id="323" r:id="rId16"/>
    <p:sldId id="375" r:id="rId17"/>
    <p:sldId id="379" r:id="rId18"/>
    <p:sldId id="376" r:id="rId19"/>
    <p:sldId id="377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8" r:id="rId33"/>
    <p:sldId id="393" r:id="rId34"/>
    <p:sldId id="394" r:id="rId35"/>
    <p:sldId id="395" r:id="rId36"/>
    <p:sldId id="397" r:id="rId37"/>
    <p:sldId id="399" r:id="rId38"/>
    <p:sldId id="40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09" r:id="rId48"/>
    <p:sldId id="410" r:id="rId49"/>
    <p:sldId id="411" r:id="rId50"/>
    <p:sldId id="419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63" r:id="rId66"/>
    <p:sldId id="428" r:id="rId67"/>
    <p:sldId id="429" r:id="rId68"/>
    <p:sldId id="430" r:id="rId69"/>
    <p:sldId id="4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  <p:sldId id="439" r:id="rId78"/>
    <p:sldId id="440" r:id="rId79"/>
    <p:sldId id="441" r:id="rId80"/>
    <p:sldId id="442" r:id="rId81"/>
    <p:sldId id="443" r:id="rId82"/>
    <p:sldId id="444" r:id="rId83"/>
    <p:sldId id="445" r:id="rId84"/>
    <p:sldId id="446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55" r:id="rId94"/>
    <p:sldId id="456" r:id="rId95"/>
    <p:sldId id="457" r:id="rId96"/>
    <p:sldId id="458" r:id="rId97"/>
    <p:sldId id="459" r:id="rId98"/>
    <p:sldId id="460" r:id="rId99"/>
    <p:sldId id="461" r:id="rId100"/>
    <p:sldId id="464" r:id="rId101"/>
    <p:sldId id="269" r:id="rId102"/>
    <p:sldId id="271" r:id="rId103"/>
    <p:sldId id="272" r:id="rId104"/>
    <p:sldId id="273" r:id="rId105"/>
    <p:sldId id="373" r:id="rId10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901F81-D635-4D5B-A799-8FE19D2C02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40FFC-4F1A-4D45-B792-D9A05AA9BD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942FA-8387-4A30-B9F4-05DFC0745AA9}" type="datetimeFigureOut">
              <a:rPr lang="LID4096" smtClean="0"/>
              <a:t>06/21/2022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BFC5B-B4B9-4C46-9228-05EC201D24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070A0-7F86-4360-BAB2-839BAB6603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59CFD-A793-47E6-931D-BFE860B7F01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514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BB70A-6307-4757-AD04-F4CE4710ECBD}" type="datetimeFigureOut">
              <a:rPr lang="LID4096" smtClean="0"/>
              <a:t>06/21/2022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9436B-07F1-4C85-92E1-F2C8F787055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935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rtl="1"/>
            <a:fld id="{82869989-EB00-4EE7-BCB5-25BDC5BB29F8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9857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6eb4831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6eb4831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b39470fea_3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cb39470fea_3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b39470fea_3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b39470fea_3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b675b94c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b675b94c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rtl="1"/>
            <a:fld id="{82869989-EB00-4EE7-BCB5-25BDC5BB29F8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835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rtl="1"/>
            <a:fld id="{82869989-EB00-4EE7-BCB5-25BDC5BB29F8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9411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rtl="1"/>
            <a:fld id="{82869989-EB00-4EE7-BCB5-25BDC5BB29F8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007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rtl="1"/>
            <a:fld id="{82869989-EB00-4EE7-BCB5-25BDC5BB29F8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043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rtl="1"/>
            <a:fld id="{82869989-EB00-4EE7-BCB5-25BDC5BB29F8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661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6eb483144_0_1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6eb483144_0_1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the guarantee, it is under some pretty serious assumptions (derivable, convex, Lipschitz)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1828407e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1828407e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rtl="1"/>
            <a:fld id="{82869989-EB00-4EE7-BCB5-25BDC5BB29F8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622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7600" y="4211200"/>
            <a:ext cx="12319600" cy="267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4936200" y="4111956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06000" y="1031000"/>
            <a:ext cx="9980000" cy="21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0167" y="4750467"/>
            <a:ext cx="3892000" cy="15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450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 flipH="1">
            <a:off x="-155767" y="-106400"/>
            <a:ext cx="40164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839833" y="1955767"/>
            <a:ext cx="2821200" cy="29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861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29140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idx="2" hasCustomPrompt="1"/>
          </p:nvPr>
        </p:nvSpPr>
        <p:spPr>
          <a:xfrm>
            <a:off x="4686300" y="2488900"/>
            <a:ext cx="5480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9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4686300" y="3775133"/>
            <a:ext cx="5480000" cy="1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3851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8331200" y="-106400"/>
            <a:ext cx="38608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 flipH="1">
            <a:off x="2126767" y="67"/>
            <a:ext cx="4322800" cy="68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69329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 flipH="1">
            <a:off x="8438000" y="2283000"/>
            <a:ext cx="29140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-5402642">
            <a:off x="7033809" y="3133300"/>
            <a:ext cx="520400" cy="195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047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30192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5832167" y="531867"/>
            <a:ext cx="4735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5832167" y="1124208"/>
            <a:ext cx="474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3"/>
          </p:nvPr>
        </p:nvSpPr>
        <p:spPr>
          <a:xfrm>
            <a:off x="5832167" y="4868160"/>
            <a:ext cx="4735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4"/>
          </p:nvPr>
        </p:nvSpPr>
        <p:spPr>
          <a:xfrm>
            <a:off x="5832167" y="5465601"/>
            <a:ext cx="474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5"/>
          </p:nvPr>
        </p:nvSpPr>
        <p:spPr>
          <a:xfrm>
            <a:off x="5832167" y="2699480"/>
            <a:ext cx="4735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6"/>
          </p:nvPr>
        </p:nvSpPr>
        <p:spPr>
          <a:xfrm>
            <a:off x="5832167" y="3291888"/>
            <a:ext cx="474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9258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 2">
  <p:cSld name="Title and bullet point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 flipH="1">
            <a:off x="-155767" y="-106400"/>
            <a:ext cx="40164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694567" y="449300"/>
            <a:ext cx="6529200" cy="59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5167" y="2283000"/>
            <a:ext cx="26644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2274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26332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4682933" y="1022933"/>
            <a:ext cx="3151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2"/>
          </p:nvPr>
        </p:nvSpPr>
        <p:spPr>
          <a:xfrm>
            <a:off x="4682933" y="1615267"/>
            <a:ext cx="315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3"/>
          </p:nvPr>
        </p:nvSpPr>
        <p:spPr>
          <a:xfrm>
            <a:off x="4682933" y="4610025"/>
            <a:ext cx="3151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4682933" y="5206467"/>
            <a:ext cx="315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5"/>
          </p:nvPr>
        </p:nvSpPr>
        <p:spPr>
          <a:xfrm>
            <a:off x="4682933" y="2823296"/>
            <a:ext cx="3151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6"/>
          </p:nvPr>
        </p:nvSpPr>
        <p:spPr>
          <a:xfrm>
            <a:off x="4682933" y="3419867"/>
            <a:ext cx="31516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7"/>
          </p:nvPr>
        </p:nvSpPr>
        <p:spPr>
          <a:xfrm>
            <a:off x="8308785" y="1022933"/>
            <a:ext cx="3149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8"/>
          </p:nvPr>
        </p:nvSpPr>
        <p:spPr>
          <a:xfrm>
            <a:off x="8307033" y="1615267"/>
            <a:ext cx="3148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9"/>
          </p:nvPr>
        </p:nvSpPr>
        <p:spPr>
          <a:xfrm>
            <a:off x="8307035" y="4610025"/>
            <a:ext cx="3149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3"/>
          </p:nvPr>
        </p:nvSpPr>
        <p:spPr>
          <a:xfrm>
            <a:off x="8307033" y="5206467"/>
            <a:ext cx="3148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4"/>
          </p:nvPr>
        </p:nvSpPr>
        <p:spPr>
          <a:xfrm>
            <a:off x="8308779" y="2823296"/>
            <a:ext cx="3149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5"/>
          </p:nvPr>
        </p:nvSpPr>
        <p:spPr>
          <a:xfrm>
            <a:off x="8308773" y="3419867"/>
            <a:ext cx="3148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2388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25848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"/>
          </p:nvPr>
        </p:nvSpPr>
        <p:spPr>
          <a:xfrm>
            <a:off x="4705833" y="1617367"/>
            <a:ext cx="31460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2"/>
          </p:nvPr>
        </p:nvSpPr>
        <p:spPr>
          <a:xfrm>
            <a:off x="4705833" y="2209700"/>
            <a:ext cx="31500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3"/>
          </p:nvPr>
        </p:nvSpPr>
        <p:spPr>
          <a:xfrm>
            <a:off x="4705833" y="4865300"/>
            <a:ext cx="31460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4"/>
          </p:nvPr>
        </p:nvSpPr>
        <p:spPr>
          <a:xfrm>
            <a:off x="4705833" y="5457700"/>
            <a:ext cx="31500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5"/>
          </p:nvPr>
        </p:nvSpPr>
        <p:spPr>
          <a:xfrm>
            <a:off x="8372681" y="1617367"/>
            <a:ext cx="31460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6"/>
          </p:nvPr>
        </p:nvSpPr>
        <p:spPr>
          <a:xfrm>
            <a:off x="8370933" y="2209700"/>
            <a:ext cx="31500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7"/>
          </p:nvPr>
        </p:nvSpPr>
        <p:spPr>
          <a:xfrm>
            <a:off x="8372667" y="4865300"/>
            <a:ext cx="31460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8"/>
          </p:nvPr>
        </p:nvSpPr>
        <p:spPr>
          <a:xfrm>
            <a:off x="8370933" y="5457700"/>
            <a:ext cx="31500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004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839833" y="2283033"/>
            <a:ext cx="22932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6857267" y="759867"/>
            <a:ext cx="32092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2"/>
          </p:nvPr>
        </p:nvSpPr>
        <p:spPr>
          <a:xfrm>
            <a:off x="6857267" y="1352208"/>
            <a:ext cx="32132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3"/>
          </p:nvPr>
        </p:nvSpPr>
        <p:spPr>
          <a:xfrm>
            <a:off x="6857267" y="4627325"/>
            <a:ext cx="32092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4"/>
          </p:nvPr>
        </p:nvSpPr>
        <p:spPr>
          <a:xfrm>
            <a:off x="6857267" y="5219733"/>
            <a:ext cx="32132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5"/>
          </p:nvPr>
        </p:nvSpPr>
        <p:spPr>
          <a:xfrm>
            <a:off x="6857267" y="2699480"/>
            <a:ext cx="32092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6"/>
          </p:nvPr>
        </p:nvSpPr>
        <p:spPr>
          <a:xfrm>
            <a:off x="6857267" y="3291855"/>
            <a:ext cx="32132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416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1461400" y="2882167"/>
            <a:ext cx="3498800" cy="10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1461400" y="3998000"/>
            <a:ext cx="3498800" cy="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-63800" y="-127600"/>
            <a:ext cx="12319600" cy="11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27666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 preserve="1">
  <p:cSld name="1_One column text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10800000" flipH="1">
            <a:off x="-63800" y="-127600"/>
            <a:ext cx="12319600" cy="11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1458452" y="-110200"/>
            <a:ext cx="9275097" cy="10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733" b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Google Shape;90;p16">
            <a:extLst>
              <a:ext uri="{FF2B5EF4-FFF2-40B4-BE49-F238E27FC236}">
                <a16:creationId xmlns:a16="http://schemas.microsoft.com/office/drawing/2014/main" id="{640CA3EF-5E4E-488A-86CC-1236EB2B9C0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824066" y="1530220"/>
            <a:ext cx="6543869" cy="4839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473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3858000" y="-106400"/>
            <a:ext cx="83340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 rot="5400000">
            <a:off x="2703100" y="3330000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5062233" y="2381900"/>
            <a:ext cx="4640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0" y="2683800"/>
            <a:ext cx="3858000" cy="1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666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062233" y="3345543"/>
            <a:ext cx="4640000" cy="1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422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 preserve="1">
  <p:cSld name="1_One column text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10800000" flipH="1">
            <a:off x="-63800" y="-127600"/>
            <a:ext cx="12319600" cy="11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881337" y="-110200"/>
            <a:ext cx="4429327" cy="10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733" b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Google Shape;90;p16">
            <a:extLst>
              <a:ext uri="{FF2B5EF4-FFF2-40B4-BE49-F238E27FC236}">
                <a16:creationId xmlns:a16="http://schemas.microsoft.com/office/drawing/2014/main" id="{186CAF3F-41DF-489A-B392-E5E7D7F5FEE1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597160" y="1560543"/>
            <a:ext cx="5268685" cy="4839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14DAB-BEAA-4F09-BC56-D88D604443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2397" y="1561322"/>
            <a:ext cx="5336116" cy="4838700"/>
          </a:xfrm>
        </p:spPr>
        <p:txBody>
          <a:bodyPr/>
          <a:lstStyle>
            <a:lvl1pPr marL="186262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05630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Number and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 hasCustomPrompt="1"/>
          </p:nvPr>
        </p:nvSpPr>
        <p:spPr>
          <a:xfrm>
            <a:off x="4693533" y="896316"/>
            <a:ext cx="4304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4693533" y="1565767"/>
            <a:ext cx="43044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 idx="2" hasCustomPrompt="1"/>
          </p:nvPr>
        </p:nvSpPr>
        <p:spPr>
          <a:xfrm>
            <a:off x="4693533" y="2854367"/>
            <a:ext cx="4304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3"/>
          </p:nvPr>
        </p:nvSpPr>
        <p:spPr>
          <a:xfrm>
            <a:off x="4693533" y="3519733"/>
            <a:ext cx="43044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4" hasCustomPrompt="1"/>
          </p:nvPr>
        </p:nvSpPr>
        <p:spPr>
          <a:xfrm>
            <a:off x="4693533" y="4813127"/>
            <a:ext cx="4304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5"/>
          </p:nvPr>
        </p:nvSpPr>
        <p:spPr>
          <a:xfrm>
            <a:off x="4693533" y="5473607"/>
            <a:ext cx="43044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-155767" y="-106400"/>
            <a:ext cx="40164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6"/>
          </p:nvPr>
        </p:nvSpPr>
        <p:spPr>
          <a:xfrm>
            <a:off x="839833" y="2283067"/>
            <a:ext cx="28212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451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 rot="10800000" flipH="1">
            <a:off x="-26067" y="3907600"/>
            <a:ext cx="12319600" cy="309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2568200" y="4470565"/>
            <a:ext cx="7055600" cy="9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1"/>
          </p:nvPr>
        </p:nvSpPr>
        <p:spPr>
          <a:xfrm>
            <a:off x="2568200" y="5264232"/>
            <a:ext cx="70556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9083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4684867" y="1130612"/>
            <a:ext cx="6539200" cy="5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 sz="1600"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2"/>
          </p:nvPr>
        </p:nvSpPr>
        <p:spPr>
          <a:xfrm>
            <a:off x="4684867" y="536200"/>
            <a:ext cx="5872800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11600" y="2575467"/>
            <a:ext cx="3045600" cy="1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2154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4684867" y="2638379"/>
            <a:ext cx="6539200" cy="28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 sz="1600"/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SzPts val="1600"/>
              <a:buFont typeface="Montserra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2"/>
          </p:nvPr>
        </p:nvSpPr>
        <p:spPr>
          <a:xfrm>
            <a:off x="4684867" y="2043967"/>
            <a:ext cx="5872400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 flipH="1">
            <a:off x="-155767" y="-138300"/>
            <a:ext cx="4016400" cy="713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811600" y="2575467"/>
            <a:ext cx="3045600" cy="1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1607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rot="10800000" flipH="1">
            <a:off x="-127667" y="3907600"/>
            <a:ext cx="12319600" cy="309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1"/>
          </p:nvPr>
        </p:nvSpPr>
        <p:spPr>
          <a:xfrm>
            <a:off x="1311600" y="4218400"/>
            <a:ext cx="4784400" cy="1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6096000" y="4218400"/>
            <a:ext cx="4432800" cy="1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-118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None/>
            </a:pPr>
            <a:r>
              <a:rPr lang="en" sz="24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CREDITS: This presentation template was created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, including icons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, and infographics &amp; images by </a:t>
            </a:r>
            <a:r>
              <a:rPr lang="en" sz="2400" b="1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</a:t>
            </a:r>
            <a:endParaRPr sz="24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4936100" y="3813000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5"/>
          <p:cNvSpPr txBox="1">
            <a:spLocks noGrp="1"/>
          </p:cNvSpPr>
          <p:nvPr>
            <p:ph type="ctrTitle"/>
          </p:nvPr>
        </p:nvSpPr>
        <p:spPr>
          <a:xfrm>
            <a:off x="3064633" y="0"/>
            <a:ext cx="6062800" cy="39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666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7914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295400" y="503853"/>
            <a:ext cx="9601200" cy="114238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 hasCustomPrompt="1"/>
          </p:nvPr>
        </p:nvSpPr>
        <p:spPr>
          <a:xfrm flipH="1">
            <a:off x="6324600" y="1981199"/>
            <a:ext cx="4572000" cy="3810001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6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1295400" y="1981199"/>
            <a:ext cx="4572000" cy="3810001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6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5454369" y="6289679"/>
            <a:ext cx="6128030" cy="222436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הוסף כותרת תחתונה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932012" y="6289679"/>
            <a:ext cx="1224000" cy="222436"/>
          </a:xfrm>
        </p:spPr>
        <p:txBody>
          <a:bodyPr rtlCol="1"/>
          <a:lstStyle>
            <a:lvl1pPr algn="l" rtl="1">
              <a:defRPr/>
            </a:lvl1pPr>
          </a:lstStyle>
          <a:p>
            <a:fld id="{6EAE9785-B697-43CD-B624-BD498C02EF3E}" type="datetime1">
              <a:rPr lang="he-IL" smtClean="0"/>
              <a:pPr/>
              <a:t>כ"ב/סיון/תשפ"ב</a:t>
            </a:fld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607807" y="6289679"/>
            <a:ext cx="918882" cy="222436"/>
          </a:xfrm>
        </p:spPr>
        <p:txBody>
          <a:bodyPr rtlCol="1"/>
          <a:lstStyle>
            <a:lvl1pPr algn="l" rtl="1">
              <a:defRPr/>
            </a:lvl1pPr>
          </a:lstStyle>
          <a:p>
            <a:fld id="{E31375A4-56A4-47D6-9801-1991572033F7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882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7937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04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1057470" y="-106400"/>
            <a:ext cx="9840685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 rot="5400000">
            <a:off x="9719429" y="3330000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Google Shape;22;p4">
            <a:extLst>
              <a:ext uri="{FF2B5EF4-FFF2-40B4-BE49-F238E27FC236}">
                <a16:creationId xmlns:a16="http://schemas.microsoft.com/office/drawing/2014/main" id="{1825E2E3-88B5-48D3-9EAA-9258DE9DA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3761" y="1845156"/>
            <a:ext cx="5844479" cy="3167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867"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Google Shape;15;p3">
            <a:extLst>
              <a:ext uri="{FF2B5EF4-FFF2-40B4-BE49-F238E27FC236}">
                <a16:creationId xmlns:a16="http://schemas.microsoft.com/office/drawing/2014/main" id="{E7A03679-845B-4C3E-AB56-756888BD4D3F}"/>
              </a:ext>
            </a:extLst>
          </p:cNvPr>
          <p:cNvSpPr/>
          <p:nvPr/>
        </p:nvSpPr>
        <p:spPr>
          <a:xfrm rot="5400000">
            <a:off x="-102331" y="3330000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1493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-155767" y="-106400"/>
            <a:ext cx="40164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487333" y="449300"/>
            <a:ext cx="7065200" cy="59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1219170" lvl="1" indent="-42332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20233" y="2157596"/>
            <a:ext cx="26644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59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flipH="1">
            <a:off x="-155767" y="-106400"/>
            <a:ext cx="40164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29140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836465" y="1249800"/>
            <a:ext cx="34836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832167" y="1842133"/>
            <a:ext cx="3488000" cy="14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5836460" y="3813933"/>
            <a:ext cx="3486800" cy="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693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832167" y="4406300"/>
            <a:ext cx="3483600" cy="1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853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666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>
            <a:off x="-155767" y="-106400"/>
            <a:ext cx="4016400" cy="70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39833" y="2283000"/>
            <a:ext cx="2914000" cy="22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329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 rot="10800000" flipH="1">
            <a:off x="-63800" y="5467367"/>
            <a:ext cx="12319600" cy="160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205267" y="1086700"/>
            <a:ext cx="44600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6205267" y="3485233"/>
            <a:ext cx="5124400" cy="1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-5402319">
            <a:off x="4915532" y="1804633"/>
            <a:ext cx="1186000" cy="195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208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-63800" y="5467367"/>
            <a:ext cx="12319600" cy="160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8"/>
          <p:cNvSpPr/>
          <p:nvPr/>
        </p:nvSpPr>
        <p:spPr>
          <a:xfrm>
            <a:off x="4936100" y="5379333"/>
            <a:ext cx="2319600" cy="19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850800" y="0"/>
            <a:ext cx="8490400" cy="5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666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8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 rot="10800000" flipH="1">
            <a:off x="-63800" y="-255200"/>
            <a:ext cx="12319600" cy="315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67000" y="0"/>
            <a:ext cx="6458000" cy="2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822200" y="2903600"/>
            <a:ext cx="4547600" cy="3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703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8133" y="593367"/>
            <a:ext cx="1025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8133" y="1536633"/>
            <a:ext cx="10255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4598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90" r:id="rId26"/>
    <p:sldLayoutId id="2147483691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765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kaggle.com/uciml/ir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1D18-59E8-4FA0-8582-DDD702D93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4 – Intro to Deep Learning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AE499-0297-4151-8C1D-A8060A21C9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Naveh Porat</a:t>
            </a:r>
          </a:p>
          <a:p>
            <a:r>
              <a:rPr lang="en-US" sz="2000" dirty="0"/>
              <a:t>June 2022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04637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Gradient Descent [~1847]</a:t>
            </a:r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body" idx="10"/>
          </p:nvPr>
        </p:nvSpPr>
        <p:spPr>
          <a:xfrm>
            <a:off x="747680" y="1530220"/>
            <a:ext cx="6543869" cy="4839477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rmAutofit/>
          </a:bodyPr>
          <a:lstStyle/>
          <a:p>
            <a:r>
              <a:rPr lang="en" dirty="0"/>
              <a:t>Goal: find 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Idea: gradients point to steepest ascent direction in loss landscape</a:t>
            </a: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r>
              <a:rPr lang="en" dirty="0"/>
              <a:t>Descend iteratively: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Guarantee: for </a:t>
            </a:r>
            <a:r>
              <a:rPr lang="he-IL" dirty="0"/>
              <a:t>     </a:t>
            </a:r>
            <a:r>
              <a:rPr lang="en" dirty="0"/>
              <a:t>small enough, converge to a local minimum</a:t>
            </a:r>
            <a:endParaRPr dirty="0"/>
          </a:p>
        </p:txBody>
      </p:sp>
      <p:pic>
        <p:nvPicPr>
          <p:cNvPr id="208" name="Google Shape;208;p39" descr="A picture containing bird, table, photo, lar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6270" r="26614"/>
          <a:stretch/>
        </p:blipFill>
        <p:spPr>
          <a:xfrm>
            <a:off x="7552179" y="1674552"/>
            <a:ext cx="4048057" cy="424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9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9494" r="28238" b="7019"/>
          <a:stretch/>
        </p:blipFill>
        <p:spPr>
          <a:xfrm>
            <a:off x="7694481" y="1530220"/>
            <a:ext cx="3905753" cy="4242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9"/>
          <p:cNvSpPr/>
          <p:nvPr/>
        </p:nvSpPr>
        <p:spPr>
          <a:xfrm>
            <a:off x="9729204" y="3721307"/>
            <a:ext cx="46400" cy="46400"/>
          </a:xfrm>
          <a:prstGeom prst="ellipse">
            <a:avLst/>
          </a:prstGeom>
          <a:solidFill>
            <a:srgbClr val="4F81BD"/>
          </a:solidFill>
          <a:ln w="264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</a:endParaRPr>
          </a:p>
        </p:txBody>
      </p:sp>
      <p:sp>
        <p:nvSpPr>
          <p:cNvPr id="211" name="Google Shape;211;p39"/>
          <p:cNvSpPr/>
          <p:nvPr/>
        </p:nvSpPr>
        <p:spPr>
          <a:xfrm>
            <a:off x="10582170" y="2044763"/>
            <a:ext cx="72400" cy="68000"/>
          </a:xfrm>
          <a:prstGeom prst="ellipse">
            <a:avLst/>
          </a:prstGeom>
          <a:solidFill>
            <a:srgbClr val="726056"/>
          </a:solidFill>
          <a:ln w="26425" cap="flat" cmpd="sng">
            <a:solidFill>
              <a:srgbClr val="53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</a:endParaRPr>
          </a:p>
        </p:txBody>
      </p:sp>
      <p:cxnSp>
        <p:nvCxnSpPr>
          <p:cNvPr id="212" name="Google Shape;212;p39"/>
          <p:cNvCxnSpPr/>
          <p:nvPr/>
        </p:nvCxnSpPr>
        <p:spPr>
          <a:xfrm>
            <a:off x="10642272" y="2112860"/>
            <a:ext cx="156800" cy="278800"/>
          </a:xfrm>
          <a:prstGeom prst="straightConnector1">
            <a:avLst/>
          </a:prstGeom>
          <a:noFill/>
          <a:ln w="19050" cap="flat" cmpd="sng">
            <a:solidFill>
              <a:srgbClr val="D2533C"/>
            </a:solidFill>
            <a:prstDash val="solid"/>
            <a:round/>
            <a:headEnd type="oval" w="sm" len="sm"/>
            <a:tailEnd type="stealth" w="sm" len="sm"/>
          </a:ln>
        </p:spPr>
      </p:cxnSp>
      <p:cxnSp>
        <p:nvCxnSpPr>
          <p:cNvPr id="213" name="Google Shape;213;p39"/>
          <p:cNvCxnSpPr/>
          <p:nvPr/>
        </p:nvCxnSpPr>
        <p:spPr>
          <a:xfrm>
            <a:off x="10802366" y="2385320"/>
            <a:ext cx="64000" cy="278800"/>
          </a:xfrm>
          <a:prstGeom prst="straightConnector1">
            <a:avLst/>
          </a:prstGeom>
          <a:noFill/>
          <a:ln w="19050" cap="flat" cmpd="sng">
            <a:solidFill>
              <a:srgbClr val="D2533C"/>
            </a:solidFill>
            <a:prstDash val="solid"/>
            <a:round/>
            <a:headEnd type="oval" w="sm" len="sm"/>
            <a:tailEnd type="stealth" w="sm" len="sm"/>
          </a:ln>
        </p:spPr>
      </p:cxnSp>
      <p:cxnSp>
        <p:nvCxnSpPr>
          <p:cNvPr id="214" name="Google Shape;214;p39"/>
          <p:cNvCxnSpPr/>
          <p:nvPr/>
        </p:nvCxnSpPr>
        <p:spPr>
          <a:xfrm>
            <a:off x="10866201" y="2657780"/>
            <a:ext cx="0" cy="290000"/>
          </a:xfrm>
          <a:prstGeom prst="straightConnector1">
            <a:avLst/>
          </a:prstGeom>
          <a:noFill/>
          <a:ln w="19050" cap="flat" cmpd="sng">
            <a:solidFill>
              <a:srgbClr val="D2533C"/>
            </a:solidFill>
            <a:prstDash val="solid"/>
            <a:round/>
            <a:headEnd type="oval" w="sm" len="sm"/>
            <a:tailEnd type="stealth" w="sm" len="sm"/>
          </a:ln>
        </p:spPr>
      </p:cxnSp>
      <p:cxnSp>
        <p:nvCxnSpPr>
          <p:cNvPr id="215" name="Google Shape;215;p39"/>
          <p:cNvCxnSpPr/>
          <p:nvPr/>
        </p:nvCxnSpPr>
        <p:spPr>
          <a:xfrm flipH="1">
            <a:off x="10721001" y="2947833"/>
            <a:ext cx="145200" cy="186000"/>
          </a:xfrm>
          <a:prstGeom prst="straightConnector1">
            <a:avLst/>
          </a:prstGeom>
          <a:noFill/>
          <a:ln w="19050" cap="flat" cmpd="sng">
            <a:solidFill>
              <a:srgbClr val="D2533C"/>
            </a:solidFill>
            <a:prstDash val="solid"/>
            <a:round/>
            <a:headEnd type="oval" w="sm" len="sm"/>
            <a:tailEnd type="stealth" w="sm" len="sm"/>
          </a:ln>
        </p:spPr>
      </p:cxnSp>
      <p:cxnSp>
        <p:nvCxnSpPr>
          <p:cNvPr id="216" name="Google Shape;216;p39"/>
          <p:cNvCxnSpPr/>
          <p:nvPr/>
        </p:nvCxnSpPr>
        <p:spPr>
          <a:xfrm rot="10800000">
            <a:off x="10639477" y="3064225"/>
            <a:ext cx="81600" cy="42400"/>
          </a:xfrm>
          <a:prstGeom prst="straightConnector1">
            <a:avLst/>
          </a:prstGeom>
          <a:noFill/>
          <a:ln w="19050" cap="flat" cmpd="sng">
            <a:solidFill>
              <a:srgbClr val="D2533C"/>
            </a:solidFill>
            <a:prstDash val="solid"/>
            <a:round/>
            <a:headEnd type="oval" w="sm" len="sm"/>
            <a:tailEnd type="stealth" w="sm" len="sm"/>
          </a:ln>
        </p:spPr>
      </p:cxnSp>
      <p:cxnSp>
        <p:nvCxnSpPr>
          <p:cNvPr id="217" name="Google Shape;217;p39"/>
          <p:cNvCxnSpPr/>
          <p:nvPr/>
        </p:nvCxnSpPr>
        <p:spPr>
          <a:xfrm flipH="1">
            <a:off x="10572681" y="3057632"/>
            <a:ext cx="48400" cy="268800"/>
          </a:xfrm>
          <a:prstGeom prst="straightConnector1">
            <a:avLst/>
          </a:prstGeom>
          <a:noFill/>
          <a:ln w="19050" cap="flat" cmpd="sng">
            <a:solidFill>
              <a:srgbClr val="D2533C"/>
            </a:solidFill>
            <a:prstDash val="solid"/>
            <a:round/>
            <a:headEnd type="oval" w="sm" len="sm"/>
            <a:tailEnd type="stealth" w="sm" len="sm"/>
          </a:ln>
        </p:spPr>
      </p:cxnSp>
      <p:cxnSp>
        <p:nvCxnSpPr>
          <p:cNvPr id="218" name="Google Shape;218;p39"/>
          <p:cNvCxnSpPr/>
          <p:nvPr/>
        </p:nvCxnSpPr>
        <p:spPr>
          <a:xfrm rot="10800000">
            <a:off x="10351616" y="3234653"/>
            <a:ext cx="221200" cy="103200"/>
          </a:xfrm>
          <a:prstGeom prst="straightConnector1">
            <a:avLst/>
          </a:prstGeom>
          <a:noFill/>
          <a:ln w="19050" cap="flat" cmpd="sng">
            <a:solidFill>
              <a:srgbClr val="D2533C"/>
            </a:solidFill>
            <a:prstDash val="solid"/>
            <a:round/>
            <a:headEnd type="oval" w="sm" len="sm"/>
            <a:tailEnd type="stealth" w="sm" len="sm"/>
          </a:ln>
        </p:spPr>
      </p:cxnSp>
      <p:cxnSp>
        <p:nvCxnSpPr>
          <p:cNvPr id="219" name="Google Shape;219;p39"/>
          <p:cNvCxnSpPr/>
          <p:nvPr/>
        </p:nvCxnSpPr>
        <p:spPr>
          <a:xfrm>
            <a:off x="10330337" y="3233876"/>
            <a:ext cx="22000" cy="204800"/>
          </a:xfrm>
          <a:prstGeom prst="straightConnector1">
            <a:avLst/>
          </a:prstGeom>
          <a:noFill/>
          <a:ln w="19050" cap="flat" cmpd="sng">
            <a:solidFill>
              <a:srgbClr val="D2533C"/>
            </a:solidFill>
            <a:prstDash val="solid"/>
            <a:round/>
            <a:headEnd type="oval" w="sm" len="sm"/>
            <a:tailEnd type="stealth" w="sm" len="sm"/>
          </a:ln>
        </p:spPr>
      </p:cxnSp>
      <p:cxnSp>
        <p:nvCxnSpPr>
          <p:cNvPr id="220" name="Google Shape;220;p39"/>
          <p:cNvCxnSpPr/>
          <p:nvPr/>
        </p:nvCxnSpPr>
        <p:spPr>
          <a:xfrm rot="10800000">
            <a:off x="10215745" y="3386768"/>
            <a:ext cx="136000" cy="63200"/>
          </a:xfrm>
          <a:prstGeom prst="straightConnector1">
            <a:avLst/>
          </a:prstGeom>
          <a:noFill/>
          <a:ln w="19050" cap="flat" cmpd="sng">
            <a:solidFill>
              <a:srgbClr val="D2533C"/>
            </a:solidFill>
            <a:prstDash val="solid"/>
            <a:round/>
            <a:headEnd type="oval" w="sm" len="sm"/>
            <a:tailEnd type="stealth" w="sm" len="sm"/>
          </a:ln>
        </p:spPr>
      </p:cxnSp>
      <p:cxnSp>
        <p:nvCxnSpPr>
          <p:cNvPr id="221" name="Google Shape;221;p39"/>
          <p:cNvCxnSpPr/>
          <p:nvPr/>
        </p:nvCxnSpPr>
        <p:spPr>
          <a:xfrm>
            <a:off x="10214729" y="3386977"/>
            <a:ext cx="28000" cy="120000"/>
          </a:xfrm>
          <a:prstGeom prst="straightConnector1">
            <a:avLst/>
          </a:prstGeom>
          <a:noFill/>
          <a:ln w="19050" cap="flat" cmpd="sng">
            <a:solidFill>
              <a:srgbClr val="D2533C"/>
            </a:solidFill>
            <a:prstDash val="solid"/>
            <a:round/>
            <a:headEnd type="oval" w="sm" len="sm"/>
            <a:tailEnd type="stealth" w="sm" len="sm"/>
          </a:ln>
        </p:spPr>
      </p:cxnSp>
      <p:cxnSp>
        <p:nvCxnSpPr>
          <p:cNvPr id="222" name="Google Shape;222;p39"/>
          <p:cNvCxnSpPr/>
          <p:nvPr/>
        </p:nvCxnSpPr>
        <p:spPr>
          <a:xfrm rot="10800000">
            <a:off x="10147698" y="3499047"/>
            <a:ext cx="95200" cy="24000"/>
          </a:xfrm>
          <a:prstGeom prst="straightConnector1">
            <a:avLst/>
          </a:prstGeom>
          <a:noFill/>
          <a:ln w="19050" cap="flat" cmpd="sng">
            <a:solidFill>
              <a:srgbClr val="D2533C"/>
            </a:solidFill>
            <a:prstDash val="solid"/>
            <a:round/>
            <a:headEnd type="oval" w="sm" len="sm"/>
            <a:tailEnd type="stealth" w="sm" len="sm"/>
          </a:ln>
        </p:spPr>
      </p:cxnSp>
      <p:sp>
        <p:nvSpPr>
          <p:cNvPr id="223" name="Google Shape;223;p39"/>
          <p:cNvSpPr/>
          <p:nvPr/>
        </p:nvSpPr>
        <p:spPr>
          <a:xfrm>
            <a:off x="9760731" y="3501927"/>
            <a:ext cx="383223" cy="235028"/>
          </a:xfrm>
          <a:custGeom>
            <a:avLst/>
            <a:gdLst/>
            <a:ahLst/>
            <a:cxnLst/>
            <a:rect l="l" t="t" r="r" b="b"/>
            <a:pathLst>
              <a:path w="404812" h="248269" extrusionOk="0">
                <a:moveTo>
                  <a:pt x="404812" y="0"/>
                </a:moveTo>
                <a:cubicBezTo>
                  <a:pt x="393729" y="155174"/>
                  <a:pt x="432498" y="75043"/>
                  <a:pt x="297656" y="109538"/>
                </a:cubicBezTo>
                <a:cubicBezTo>
                  <a:pt x="292218" y="110929"/>
                  <a:pt x="296537" y="120738"/>
                  <a:pt x="295275" y="126207"/>
                </a:cubicBezTo>
                <a:cubicBezTo>
                  <a:pt x="294146" y="131098"/>
                  <a:pt x="292100" y="135732"/>
                  <a:pt x="290512" y="140494"/>
                </a:cubicBezTo>
                <a:lnTo>
                  <a:pt x="288131" y="147638"/>
                </a:lnTo>
                <a:cubicBezTo>
                  <a:pt x="287337" y="150019"/>
                  <a:pt x="286242" y="152321"/>
                  <a:pt x="285750" y="154782"/>
                </a:cubicBezTo>
                <a:cubicBezTo>
                  <a:pt x="284956" y="158751"/>
                  <a:pt x="284434" y="162783"/>
                  <a:pt x="283369" y="166688"/>
                </a:cubicBezTo>
                <a:cubicBezTo>
                  <a:pt x="282048" y="171531"/>
                  <a:pt x="278606" y="180975"/>
                  <a:pt x="278606" y="180975"/>
                </a:cubicBezTo>
                <a:cubicBezTo>
                  <a:pt x="270501" y="175364"/>
                  <a:pt x="235944" y="150446"/>
                  <a:pt x="223837" y="145257"/>
                </a:cubicBezTo>
                <a:cubicBezTo>
                  <a:pt x="218281" y="142876"/>
                  <a:pt x="212850" y="140179"/>
                  <a:pt x="207169" y="138113"/>
                </a:cubicBezTo>
                <a:cubicBezTo>
                  <a:pt x="204093" y="136995"/>
                  <a:pt x="200819" y="136526"/>
                  <a:pt x="197644" y="135732"/>
                </a:cubicBezTo>
                <a:cubicBezTo>
                  <a:pt x="193675" y="138113"/>
                  <a:pt x="189010" y="139602"/>
                  <a:pt x="185737" y="142875"/>
                </a:cubicBezTo>
                <a:cubicBezTo>
                  <a:pt x="183962" y="144650"/>
                  <a:pt x="184748" y="147930"/>
                  <a:pt x="183356" y="150019"/>
                </a:cubicBezTo>
                <a:cubicBezTo>
                  <a:pt x="181488" y="152821"/>
                  <a:pt x="178404" y="154606"/>
                  <a:pt x="176212" y="157163"/>
                </a:cubicBezTo>
                <a:cubicBezTo>
                  <a:pt x="169601" y="164876"/>
                  <a:pt x="167252" y="169717"/>
                  <a:pt x="161925" y="178594"/>
                </a:cubicBezTo>
                <a:cubicBezTo>
                  <a:pt x="160968" y="182422"/>
                  <a:pt x="158613" y="197079"/>
                  <a:pt x="152400" y="197644"/>
                </a:cubicBezTo>
                <a:cubicBezTo>
                  <a:pt x="145646" y="198258"/>
                  <a:pt x="139610" y="193108"/>
                  <a:pt x="133350" y="190500"/>
                </a:cubicBezTo>
                <a:cubicBezTo>
                  <a:pt x="125290" y="187142"/>
                  <a:pt x="123533" y="185543"/>
                  <a:pt x="116681" y="180975"/>
                </a:cubicBezTo>
                <a:cubicBezTo>
                  <a:pt x="114300" y="181769"/>
                  <a:pt x="110929" y="181268"/>
                  <a:pt x="109537" y="183357"/>
                </a:cubicBezTo>
                <a:cubicBezTo>
                  <a:pt x="107292" y="186725"/>
                  <a:pt x="108138" y="191337"/>
                  <a:pt x="107156" y="195263"/>
                </a:cubicBezTo>
                <a:cubicBezTo>
                  <a:pt x="106547" y="197698"/>
                  <a:pt x="106020" y="200228"/>
                  <a:pt x="104775" y="202407"/>
                </a:cubicBezTo>
                <a:cubicBezTo>
                  <a:pt x="102806" y="205853"/>
                  <a:pt x="99938" y="208702"/>
                  <a:pt x="97631" y="211932"/>
                </a:cubicBezTo>
                <a:cubicBezTo>
                  <a:pt x="95968" y="214261"/>
                  <a:pt x="94456" y="216694"/>
                  <a:pt x="92869" y="219075"/>
                </a:cubicBezTo>
                <a:cubicBezTo>
                  <a:pt x="88038" y="217867"/>
                  <a:pt x="80981" y="216362"/>
                  <a:pt x="76200" y="214313"/>
                </a:cubicBezTo>
                <a:cubicBezTo>
                  <a:pt x="55602" y="205485"/>
                  <a:pt x="76285" y="212753"/>
                  <a:pt x="59531" y="207169"/>
                </a:cubicBezTo>
                <a:cubicBezTo>
                  <a:pt x="56356" y="209550"/>
                  <a:pt x="52547" y="211264"/>
                  <a:pt x="50006" y="214313"/>
                </a:cubicBezTo>
                <a:cubicBezTo>
                  <a:pt x="48399" y="216241"/>
                  <a:pt x="48315" y="219043"/>
                  <a:pt x="47625" y="221457"/>
                </a:cubicBezTo>
                <a:cubicBezTo>
                  <a:pt x="46726" y="224604"/>
                  <a:pt x="47558" y="228668"/>
                  <a:pt x="45244" y="230982"/>
                </a:cubicBezTo>
                <a:cubicBezTo>
                  <a:pt x="42930" y="233296"/>
                  <a:pt x="38894" y="232569"/>
                  <a:pt x="35719" y="233363"/>
                </a:cubicBezTo>
                <a:cubicBezTo>
                  <a:pt x="33338" y="231775"/>
                  <a:pt x="31437" y="228600"/>
                  <a:pt x="28575" y="228600"/>
                </a:cubicBezTo>
                <a:cubicBezTo>
                  <a:pt x="19698" y="228600"/>
                  <a:pt x="22024" y="236046"/>
                  <a:pt x="19050" y="240507"/>
                </a:cubicBezTo>
                <a:cubicBezTo>
                  <a:pt x="17182" y="243309"/>
                  <a:pt x="15059" y="246468"/>
                  <a:pt x="11906" y="247650"/>
                </a:cubicBezTo>
                <a:cubicBezTo>
                  <a:pt x="8190" y="249043"/>
                  <a:pt x="3969" y="247650"/>
                  <a:pt x="0" y="247650"/>
                </a:cubicBezTo>
              </a:path>
            </a:pathLst>
          </a:custGeom>
          <a:noFill/>
          <a:ln w="19050" cap="flat" cmpd="sng">
            <a:solidFill>
              <a:srgbClr val="D253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292934"/>
              </a:solidFill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9495002" y="5725236"/>
            <a:ext cx="648400" cy="291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/>
              <a:t> </a:t>
            </a:r>
            <a:endParaRPr sz="1867"/>
          </a:p>
        </p:txBody>
      </p:sp>
      <p:pic>
        <p:nvPicPr>
          <p:cNvPr id="225" name="Google Shape;225;p39" descr="w^* = argmin_{w\in \mathbb{R}} \mathcal{L} (w)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2672" y="2182120"/>
            <a:ext cx="3317552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 descr="w^{k+1} = w^{k} - \eta \nabla_{w} \mathcal{L} (w^{k})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6184" y="4393795"/>
            <a:ext cx="328404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 descr="\eta 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8399" y="5074205"/>
            <a:ext cx="144773" cy="23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300"/>
            </a:pPr>
            <a:r>
              <a:rPr lang="en"/>
              <a:t>Why deep, comparatively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FE9D4A-7432-4C0C-9978-20FBF8C9A94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LID4096"/>
          </a:p>
        </p:txBody>
      </p:sp>
      <p:cxnSp>
        <p:nvCxnSpPr>
          <p:cNvPr id="265" name="Google Shape;265;p44"/>
          <p:cNvCxnSpPr/>
          <p:nvPr/>
        </p:nvCxnSpPr>
        <p:spPr>
          <a:xfrm rot="10800000">
            <a:off x="1755733" y="1561800"/>
            <a:ext cx="0" cy="42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44"/>
          <p:cNvCxnSpPr/>
          <p:nvPr/>
        </p:nvCxnSpPr>
        <p:spPr>
          <a:xfrm>
            <a:off x="1328933" y="5529067"/>
            <a:ext cx="987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44"/>
          <p:cNvSpPr/>
          <p:nvPr/>
        </p:nvSpPr>
        <p:spPr>
          <a:xfrm>
            <a:off x="1765433" y="3084634"/>
            <a:ext cx="4985867" cy="2444433"/>
          </a:xfrm>
          <a:custGeom>
            <a:avLst/>
            <a:gdLst/>
            <a:ahLst/>
            <a:cxnLst/>
            <a:rect l="l" t="t" r="r" b="b"/>
            <a:pathLst>
              <a:path w="149576" h="73333" extrusionOk="0">
                <a:moveTo>
                  <a:pt x="0" y="73333"/>
                </a:moveTo>
                <a:cubicBezTo>
                  <a:pt x="7712" y="62566"/>
                  <a:pt x="21340" y="20952"/>
                  <a:pt x="46269" y="8730"/>
                </a:cubicBezTo>
                <a:cubicBezTo>
                  <a:pt x="71198" y="-3492"/>
                  <a:pt x="132358" y="1455"/>
                  <a:pt x="149576" y="0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Google Shape;268;p44"/>
          <p:cNvSpPr/>
          <p:nvPr/>
        </p:nvSpPr>
        <p:spPr>
          <a:xfrm>
            <a:off x="1765434" y="1988534"/>
            <a:ext cx="5034367" cy="3559933"/>
          </a:xfrm>
          <a:custGeom>
            <a:avLst/>
            <a:gdLst/>
            <a:ahLst/>
            <a:cxnLst/>
            <a:rect l="l" t="t" r="r" b="b"/>
            <a:pathLst>
              <a:path w="151031" h="106798" extrusionOk="0">
                <a:moveTo>
                  <a:pt x="0" y="106798"/>
                </a:moveTo>
                <a:cubicBezTo>
                  <a:pt x="9700" y="94333"/>
                  <a:pt x="33029" y="49810"/>
                  <a:pt x="58201" y="32010"/>
                </a:cubicBezTo>
                <a:cubicBezTo>
                  <a:pt x="83373" y="14210"/>
                  <a:pt x="135559" y="5335"/>
                  <a:pt x="151031" y="0"/>
                </a:cubicBezTo>
              </a:path>
            </a:pathLst>
          </a:custGeom>
          <a:noFill/>
          <a:ln w="2857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69" name="Google Shape;269;p44"/>
          <p:cNvCxnSpPr/>
          <p:nvPr/>
        </p:nvCxnSpPr>
        <p:spPr>
          <a:xfrm>
            <a:off x="6761000" y="3084633"/>
            <a:ext cx="3996400" cy="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44"/>
          <p:cNvCxnSpPr/>
          <p:nvPr/>
        </p:nvCxnSpPr>
        <p:spPr>
          <a:xfrm rot="10800000" flipH="1">
            <a:off x="6790100" y="1629733"/>
            <a:ext cx="4074000" cy="358800"/>
          </a:xfrm>
          <a:prstGeom prst="straightConnector1">
            <a:avLst/>
          </a:prstGeom>
          <a:noFill/>
          <a:ln w="28575" cap="flat" cmpd="sng">
            <a:solidFill>
              <a:srgbClr val="42719B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1" name="Google Shape;271;p44"/>
          <p:cNvSpPr txBox="1"/>
          <p:nvPr/>
        </p:nvSpPr>
        <p:spPr>
          <a:xfrm>
            <a:off x="4578467" y="1988534"/>
            <a:ext cx="552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867">
                <a:latin typeface="Calibri"/>
                <a:ea typeface="Calibri"/>
                <a:cs typeface="Calibri"/>
                <a:sym typeface="Calibri"/>
              </a:rPr>
              <a:t>DL</a:t>
            </a:r>
            <a:endParaRPr sz="18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4"/>
          <p:cNvSpPr txBox="1"/>
          <p:nvPr/>
        </p:nvSpPr>
        <p:spPr>
          <a:xfrm>
            <a:off x="4839867" y="2996834"/>
            <a:ext cx="552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867">
                <a:latin typeface="Calibri"/>
                <a:ea typeface="Calibri"/>
                <a:cs typeface="Calibri"/>
                <a:sym typeface="Calibri"/>
              </a:rPr>
              <a:t>ML</a:t>
            </a:r>
            <a:endParaRPr sz="1867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300"/>
            </a:pPr>
            <a:r>
              <a:rPr lang="en"/>
              <a:t>Why deep, intuitively</a:t>
            </a:r>
            <a:endParaRPr/>
          </a:p>
        </p:txBody>
      </p:sp>
      <p:sp>
        <p:nvSpPr>
          <p:cNvPr id="286" name="Google Shape;286;p46"/>
          <p:cNvSpPr txBox="1">
            <a:spLocks noGrp="1"/>
          </p:cNvSpPr>
          <p:nvPr>
            <p:ph type="body" idx="10"/>
          </p:nvPr>
        </p:nvSpPr>
        <p:spPr>
          <a:xfrm>
            <a:off x="1458452" y="1534328"/>
            <a:ext cx="8395870" cy="483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37061" indent="-245527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" sz="2267" dirty="0"/>
              <a:t>Intuitively, depth exponentiates capacity (vs width, which grows polynomially)</a:t>
            </a:r>
            <a:endParaRPr dirty="0"/>
          </a:p>
          <a:p>
            <a:pPr marL="237061" indent="-245527">
              <a:lnSpc>
                <a:spcPct val="100000"/>
              </a:lnSpc>
              <a:buClr>
                <a:srgbClr val="A5A5A5"/>
              </a:buClr>
              <a:buSzPts val="1700"/>
            </a:pPr>
            <a:r>
              <a:rPr lang="en" sz="2267" dirty="0">
                <a:solidFill>
                  <a:srgbClr val="A5A5A5"/>
                </a:solidFill>
              </a:rPr>
              <a:t>(Width remains important! It sets the “embedded dimension”)</a:t>
            </a:r>
            <a:endParaRPr dirty="0"/>
          </a:p>
          <a:p>
            <a:pPr marL="237061" indent="-245527">
              <a:lnSpc>
                <a:spcPct val="100000"/>
              </a:lnSpc>
              <a:buSzPts val="1700"/>
            </a:pPr>
            <a:r>
              <a:rPr lang="en" sz="2267" dirty="0"/>
              <a:t>Depth is great, but adds structure (or constraints, or symmetries):</a:t>
            </a:r>
            <a:endParaRPr dirty="0"/>
          </a:p>
        </p:txBody>
      </p:sp>
      <p:pic>
        <p:nvPicPr>
          <p:cNvPr id="287" name="Google Shape;287;p46" descr="expr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7226" y="3212756"/>
            <a:ext cx="7878321" cy="310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Why deep, in NLP</a:t>
            </a:r>
            <a:endParaRPr/>
          </a:p>
        </p:txBody>
      </p:sp>
      <p:sp>
        <p:nvSpPr>
          <p:cNvPr id="295" name="Google Shape;295;p47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spcFirstLastPara="1" wrap="square" lIns="91433" tIns="45700" rIns="91433" bIns="45700" anchor="t" anchorCtr="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"/>
              <a:t>In NLP, everything* can be improved with DL (at least w.r.t representation)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High-dimensional input is hard to represent w/o DL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Many weird interactions in language =&gt; expressivity is key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=&gt; ALL of our models are DL-variants (RNN, CNN, GNN, Transformers)</a:t>
            </a:r>
            <a:endParaRPr/>
          </a:p>
          <a:p>
            <a:pPr marL="0" indent="0">
              <a:lnSpc>
                <a:spcPct val="150000"/>
              </a:lnSpc>
              <a:spcBef>
                <a:spcPts val="1600"/>
              </a:spcBef>
              <a:buNone/>
            </a:pPr>
            <a:endParaRPr/>
          </a:p>
          <a:p>
            <a:pPr marL="0" indent="0">
              <a:lnSpc>
                <a:spcPct val="150000"/>
              </a:lnSpc>
              <a:spcBef>
                <a:spcPts val="1600"/>
              </a:spcBef>
              <a:buNone/>
            </a:pPr>
            <a:endParaRPr/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*Well, almost...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l"/>
            <a:r>
              <a:rPr lang="en"/>
              <a:t>Why do we need DNNs in NLP?</a:t>
            </a:r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body" idx="10"/>
          </p:nvPr>
        </p:nvSpPr>
        <p:spPr>
          <a:xfrm>
            <a:off x="2780816" y="3059312"/>
            <a:ext cx="6543869" cy="901407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  <a:buSzPts val="770"/>
              <a:buNone/>
            </a:pPr>
            <a:r>
              <a:rPr lang="en" dirty="0"/>
              <a:t>“The Technion is the best [MASK] in Israel, much better than Tel Aviv University.”</a:t>
            </a:r>
            <a:endParaRPr dirty="0"/>
          </a:p>
        </p:txBody>
      </p:sp>
      <p:sp>
        <p:nvSpPr>
          <p:cNvPr id="303" name="Google Shape;303;p48"/>
          <p:cNvSpPr txBox="1"/>
          <p:nvPr/>
        </p:nvSpPr>
        <p:spPr>
          <a:xfrm>
            <a:off x="4366178" y="4292800"/>
            <a:ext cx="355450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chemeClr val="dk2"/>
                </a:solidFill>
                <a:latin typeface="Encode Sans Semi Condensed"/>
                <a:sym typeface="Calibri"/>
              </a:rPr>
              <a:t>Can you predict [MASK]?</a:t>
            </a:r>
            <a:endParaRPr sz="2400" dirty="0">
              <a:solidFill>
                <a:schemeClr val="dk2"/>
              </a:solidFill>
              <a:latin typeface="Encode Sans Semi Condensed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3642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Stochastic GD and Friends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5BA22-3F41-4306-A28C-F4489805A8F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37" name="Google Shape;237;p40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470" y="1400341"/>
            <a:ext cx="6149464" cy="476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40"/>
          <p:cNvCxnSpPr/>
          <p:nvPr/>
        </p:nvCxnSpPr>
        <p:spPr>
          <a:xfrm flipH="1">
            <a:off x="9057389" y="2391046"/>
            <a:ext cx="1132800" cy="10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p40"/>
          <p:cNvSpPr txBox="1"/>
          <p:nvPr/>
        </p:nvSpPr>
        <p:spPr>
          <a:xfrm>
            <a:off x="10190189" y="2061846"/>
            <a:ext cx="1565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867">
                <a:latin typeface="Calibri"/>
                <a:ea typeface="Calibri"/>
                <a:cs typeface="Calibri"/>
                <a:sym typeface="Calibri"/>
              </a:rPr>
              <a:t>Elad Hazan!!</a:t>
            </a:r>
            <a:endParaRPr sz="1867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 anchor="b">
            <a:normAutofit/>
          </a:bodyPr>
          <a:lstStyle/>
          <a:p>
            <a:pPr algn="l" rtl="0"/>
            <a:r>
              <a:rPr lang="en-US" dirty="0"/>
              <a:t>Components of a ML Model – Inference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type="body" idx="10"/>
          </p:nvPr>
        </p:nvSpPr>
        <p:spPr>
          <a:xfrm>
            <a:off x="765446" y="1631055"/>
            <a:ext cx="6253362" cy="4839477"/>
          </a:xfrm>
        </p:spPr>
        <p:txBody>
          <a:bodyPr rtlCol="1">
            <a:normAutofit/>
          </a:bodyPr>
          <a:lstStyle/>
          <a:p>
            <a:pPr marL="0" indent="0" algn="just" rtl="0">
              <a:buNone/>
            </a:pPr>
            <a:r>
              <a:rPr lang="en-US" dirty="0"/>
              <a:t>Once we have the model’s predictions, how do we infer a result?</a:t>
            </a:r>
          </a:p>
          <a:p>
            <a:pPr algn="just" rtl="0"/>
            <a:r>
              <a:rPr lang="en-US" dirty="0"/>
              <a:t>Usually, we define a loss function (as we saw), and the model tries to minimize the loss.</a:t>
            </a:r>
          </a:p>
          <a:p>
            <a:pPr algn="just" rtl="0"/>
            <a:r>
              <a:rPr lang="en-US" dirty="0"/>
              <a:t>There are different algorithms for that.</a:t>
            </a:r>
          </a:p>
          <a:p>
            <a:pPr marL="457200" indent="-457200" algn="just" rtl="0">
              <a:buFont typeface="+mj-lt"/>
              <a:buAutoNum type="arabicPeriod"/>
            </a:pPr>
            <a:endParaRPr lang="en-US" dirty="0"/>
          </a:p>
        </p:txBody>
      </p:sp>
      <p:pic>
        <p:nvPicPr>
          <p:cNvPr id="6146" name="Picture 2" descr="The 25 Cutest Dog Breeds - Most Adorable Dogs and Puppies">
            <a:extLst>
              <a:ext uri="{FF2B5EF4-FFF2-40B4-BE49-F238E27FC236}">
                <a16:creationId xmlns:a16="http://schemas.microsoft.com/office/drawing/2014/main" id="{DB0A6DFB-FD27-4B66-BBF9-EE98F282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07" y="1631055"/>
            <a:ext cx="3822290" cy="191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1E67573E-66DC-4B32-8688-66F32B5B4AE0}"/>
              </a:ext>
            </a:extLst>
          </p:cNvPr>
          <p:cNvCxnSpPr>
            <a:cxnSpLocks/>
            <a:stCxn id="6146" idx="2"/>
            <a:endCxn id="8" idx="0"/>
          </p:cNvCxnSpPr>
          <p:nvPr/>
        </p:nvCxnSpPr>
        <p:spPr>
          <a:xfrm>
            <a:off x="9600452" y="3548229"/>
            <a:ext cx="0" cy="36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DDF6235-44E3-4C47-9C4D-567EA551A9AA}"/>
              </a:ext>
            </a:extLst>
          </p:cNvPr>
          <p:cNvSpPr txBox="1"/>
          <p:nvPr/>
        </p:nvSpPr>
        <p:spPr>
          <a:xfrm>
            <a:off x="9034404" y="3912633"/>
            <a:ext cx="113209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The Model</a:t>
            </a:r>
          </a:p>
        </p:txBody>
      </p: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7B6DBF47-0D42-47C0-B48D-95F7C0CFEB8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600452" y="4558964"/>
            <a:ext cx="0" cy="36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טבלה 15">
            <a:extLst>
              <a:ext uri="{FF2B5EF4-FFF2-40B4-BE49-F238E27FC236}">
                <a16:creationId xmlns:a16="http://schemas.microsoft.com/office/drawing/2014/main" id="{6FE939FC-4B65-4790-9C0C-603BF8F9F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216129"/>
              </p:ext>
            </p:extLst>
          </p:nvPr>
        </p:nvGraphicFramePr>
        <p:xfrm>
          <a:off x="8119994" y="4923368"/>
          <a:ext cx="2960914" cy="751968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480457">
                  <a:extLst>
                    <a:ext uri="{9D8B030D-6E8A-4147-A177-3AD203B41FA5}">
                      <a16:colId xmlns:a16="http://schemas.microsoft.com/office/drawing/2014/main" val="3989432874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3338310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Cat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Dog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1688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0.08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0.92</a:t>
                      </a:r>
                      <a:endParaRPr lang="he-IL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351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42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DL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4540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29C32-5E15-4402-89E9-F9E25FFA9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 anchorCtr="0"/>
          <a:lstStyle/>
          <a:p>
            <a:pPr marL="0" indent="0" fontAlgn="base">
              <a:lnSpc>
                <a:spcPct val="150000"/>
              </a:lnSpc>
              <a:buSzPct val="100000"/>
              <a:buNone/>
            </a:pPr>
            <a:r>
              <a:rPr lang="en-US" sz="3200" dirty="0"/>
              <a:t>Where are we on the timeline?</a:t>
            </a:r>
            <a:endParaRPr lang="en-US" sz="2400" dirty="0"/>
          </a:p>
          <a:p>
            <a:pPr marL="101597" fontAlgn="base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1950 -- ~1990s → Write many rules</a:t>
            </a:r>
          </a:p>
          <a:p>
            <a:pPr marL="101597" fontAlgn="base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1990 -- ~2000 → Corpus-based statistics</a:t>
            </a:r>
          </a:p>
          <a:p>
            <a:pPr marL="101597" fontAlgn="base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2000 -- 2013 → Supervised machine learning</a:t>
            </a:r>
          </a:p>
          <a:p>
            <a:pPr marL="101597" fontAlgn="base">
              <a:lnSpc>
                <a:spcPct val="15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2013 -- today → “Deep Learning!”</a:t>
            </a:r>
          </a:p>
          <a:p>
            <a:pPr marL="711182" lvl="1" fontAlgn="base"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67" dirty="0"/>
              <a:t>2013-2018→</a:t>
            </a:r>
            <a:r>
              <a:rPr lang="en-US" sz="1867" b="1" dirty="0"/>
              <a:t> </a:t>
            </a:r>
            <a:r>
              <a:rPr lang="en-US" sz="1867" dirty="0"/>
              <a:t>MLP(FFNN)/CNN/RNN</a:t>
            </a:r>
          </a:p>
          <a:p>
            <a:pPr marL="711182" lvl="1" fontAlgn="base"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67" dirty="0"/>
              <a:t>2018 →</a:t>
            </a:r>
            <a:r>
              <a:rPr lang="en-US" sz="1867" b="1" dirty="0"/>
              <a:t> </a:t>
            </a:r>
            <a:r>
              <a:rPr lang="en-US" sz="1867" dirty="0"/>
              <a:t>Transformers</a:t>
            </a:r>
            <a:r>
              <a:rPr lang="en-US" sz="1867" b="1" dirty="0"/>
              <a:t> </a:t>
            </a:r>
            <a:r>
              <a:rPr lang="en-US" sz="1867" dirty="0"/>
              <a:t>(Attention-based models)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63637-AAB1-4D9C-AC62-F26E19E4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NLP</a:t>
            </a:r>
            <a:endParaRPr lang="LID4096" dirty="0"/>
          </a:p>
        </p:txBody>
      </p:sp>
      <p:pic>
        <p:nvPicPr>
          <p:cNvPr id="10" name="Picture 6" descr="An Introduction to Neural Networks | The Startup">
            <a:extLst>
              <a:ext uri="{FF2B5EF4-FFF2-40B4-BE49-F238E27FC236}">
                <a16:creationId xmlns:a16="http://schemas.microsoft.com/office/drawing/2014/main" id="{692B7D6A-381E-4431-B0F8-CE2A408DA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083" y="1007901"/>
            <a:ext cx="121917" cy="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3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29C32-5E15-4402-89E9-F9E25FFA9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 anchorCtr="0"/>
          <a:lstStyle/>
          <a:p>
            <a:pPr marL="0" indent="0" fontAlgn="base">
              <a:lnSpc>
                <a:spcPct val="150000"/>
              </a:lnSpc>
              <a:buSzPct val="100000"/>
              <a:buNone/>
            </a:pPr>
            <a:r>
              <a:rPr lang="en-US" sz="3200" dirty="0"/>
              <a:t>Where are we on the timeline?</a:t>
            </a:r>
            <a:endParaRPr lang="en-US" sz="2400" dirty="0"/>
          </a:p>
          <a:p>
            <a:pPr marL="101597" fontAlgn="base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1950 -- ~1990s → Write many rules</a:t>
            </a:r>
          </a:p>
          <a:p>
            <a:pPr marL="101597" fontAlgn="base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1990 -- ~2000 → Corpus-based statistics</a:t>
            </a:r>
          </a:p>
          <a:p>
            <a:pPr marL="101597" fontAlgn="base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2000 -- 2013 → Supervised machine learning</a:t>
            </a:r>
          </a:p>
          <a:p>
            <a:pPr marL="101597" fontAlgn="base">
              <a:lnSpc>
                <a:spcPct val="15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2013 -- today → “Deep Learning!”</a:t>
            </a:r>
          </a:p>
          <a:p>
            <a:pPr marL="711182" lvl="1" fontAlgn="base"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67" dirty="0"/>
              <a:t>2013-2018→</a:t>
            </a:r>
            <a:r>
              <a:rPr lang="en-US" sz="1867" b="1" dirty="0"/>
              <a:t> MLP(FFNN)</a:t>
            </a:r>
            <a:r>
              <a:rPr lang="en-US" sz="1867" dirty="0"/>
              <a:t>/CNN/RNN</a:t>
            </a:r>
          </a:p>
          <a:p>
            <a:pPr marL="711182" lvl="1" fontAlgn="base"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67" dirty="0"/>
              <a:t>2018 →</a:t>
            </a:r>
            <a:r>
              <a:rPr lang="en-US" sz="1867" b="1" dirty="0"/>
              <a:t> </a:t>
            </a:r>
            <a:r>
              <a:rPr lang="en-US" sz="1867" dirty="0"/>
              <a:t>Transformers</a:t>
            </a:r>
            <a:r>
              <a:rPr lang="en-US" sz="1867" b="1" dirty="0"/>
              <a:t> </a:t>
            </a:r>
            <a:r>
              <a:rPr lang="en-US" sz="1867" dirty="0"/>
              <a:t>(Attention-based models)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63637-AAB1-4D9C-AC62-F26E19E4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NLP</a:t>
            </a:r>
            <a:endParaRPr lang="LID4096" dirty="0"/>
          </a:p>
        </p:txBody>
      </p:sp>
      <p:pic>
        <p:nvPicPr>
          <p:cNvPr id="10" name="Picture 6" descr="An Introduction to Neural Networks | The Startup">
            <a:extLst>
              <a:ext uri="{FF2B5EF4-FFF2-40B4-BE49-F238E27FC236}">
                <a16:creationId xmlns:a16="http://schemas.microsoft.com/office/drawing/2014/main" id="{692B7D6A-381E-4431-B0F8-CE2A408DA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083" y="1007901"/>
            <a:ext cx="121917" cy="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4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CBF5-C9D4-4C14-AEE4-9E38016D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Historical Note</a:t>
            </a:r>
            <a:endParaRPr lang="LID4096" dirty="0"/>
          </a:p>
        </p:txBody>
      </p:sp>
      <p:pic>
        <p:nvPicPr>
          <p:cNvPr id="4098" name="Picture 2" descr="Take you into the &quot;past life and this life&quot; of neural network | LaptrinhX">
            <a:extLst>
              <a:ext uri="{FF2B5EF4-FFF2-40B4-BE49-F238E27FC236}">
                <a16:creationId xmlns:a16="http://schemas.microsoft.com/office/drawing/2014/main" id="{AD9B7E35-26E8-4570-B0EA-012DD967C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1" b="8936"/>
          <a:stretch/>
        </p:blipFill>
        <p:spPr bwMode="auto">
          <a:xfrm>
            <a:off x="202872" y="1231900"/>
            <a:ext cx="11786256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135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(DNNs)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BBF12-04E4-4ADE-9F2C-3B3424D2994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Neural networks are a type of </a:t>
            </a:r>
            <a:r>
              <a:rPr lang="en-US" b="1" dirty="0"/>
              <a:t>architecture</a:t>
            </a:r>
            <a:r>
              <a:rPr lang="en-US" dirty="0"/>
              <a:t>, i.e. a family of functions.</a:t>
            </a:r>
          </a:p>
          <a:p>
            <a:r>
              <a:rPr lang="en-US" dirty="0"/>
              <a:t>As before, when learning we search for the best</a:t>
            </a:r>
            <a:r>
              <a:rPr lang="en-US" b="1" dirty="0"/>
              <a:t> network parameters</a:t>
            </a:r>
            <a:r>
              <a:rPr lang="en-US" dirty="0"/>
              <a:t> to minimize the empirical loss.</a:t>
            </a:r>
          </a:p>
          <a:p>
            <a:r>
              <a:rPr lang="en-US" dirty="0"/>
              <a:t>This is done using some gradient descent variation.</a:t>
            </a:r>
            <a:endParaRPr lang="LID4096" dirty="0"/>
          </a:p>
        </p:txBody>
      </p:sp>
      <p:pic>
        <p:nvPicPr>
          <p:cNvPr id="1028" name="Picture 4" descr="Deep Neural Networks - KDnuggets">
            <a:extLst>
              <a:ext uri="{FF2B5EF4-FFF2-40B4-BE49-F238E27FC236}">
                <a16:creationId xmlns:a16="http://schemas.microsoft.com/office/drawing/2014/main" id="{8BD57FA7-60CD-4090-B898-ECE8C2BD2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043" y="4450560"/>
            <a:ext cx="3742536" cy="224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12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432-1361-44CF-96B9-4CEE2195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(DNNs)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BBF12-04E4-4ADE-9F2C-3B3424D2994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66666" y="1536512"/>
            <a:ext cx="6543869" cy="4839477"/>
          </a:xfrm>
        </p:spPr>
        <p:txBody>
          <a:bodyPr/>
          <a:lstStyle/>
          <a:p>
            <a:r>
              <a:rPr lang="en-US" dirty="0"/>
              <a:t>Neural networks, as the name suggests, are made up of stacked </a:t>
            </a:r>
            <a:r>
              <a:rPr lang="en-US" b="1" dirty="0"/>
              <a:t>neurons</a:t>
            </a:r>
            <a:r>
              <a:rPr lang="en-US" dirty="0"/>
              <a:t>.</a:t>
            </a:r>
          </a:p>
          <a:p>
            <a:r>
              <a:rPr lang="en-US" dirty="0"/>
              <a:t>Neuron -&gt; Thing the holds a (real) number</a:t>
            </a:r>
          </a:p>
          <a:p>
            <a:r>
              <a:rPr lang="en-US" dirty="0"/>
              <a:t>This number depends on the example/text you feed it</a:t>
            </a:r>
          </a:p>
          <a:p>
            <a:r>
              <a:rPr lang="en-US" dirty="0"/>
              <a:t>Has input and computes something w.r.t to input</a:t>
            </a:r>
          </a:p>
          <a:p>
            <a:r>
              <a:rPr lang="en-US" dirty="0"/>
              <a:t>-&gt; a function</a:t>
            </a:r>
          </a:p>
          <a:p>
            <a:endParaRPr lang="en-US" dirty="0"/>
          </a:p>
          <a:p>
            <a:endParaRPr lang="LID4096" b="1" dirty="0"/>
          </a:p>
        </p:txBody>
      </p:sp>
      <p:pic>
        <p:nvPicPr>
          <p:cNvPr id="5" name="Google Shape;354;p54">
            <a:extLst>
              <a:ext uri="{FF2B5EF4-FFF2-40B4-BE49-F238E27FC236}">
                <a16:creationId xmlns:a16="http://schemas.microsoft.com/office/drawing/2014/main" id="{D64F61CF-26D6-49D8-9883-4526A3DB84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9400" y="1130501"/>
            <a:ext cx="3213100" cy="565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11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ADB54-0110-427B-A115-8A046E80F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271-90E6-4D93-8FC5-4A2AD615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10" y="2318025"/>
            <a:ext cx="2633200" cy="2292000"/>
          </a:xfrm>
        </p:spPr>
        <p:txBody>
          <a:bodyPr/>
          <a:lstStyle/>
          <a:p>
            <a:pPr algn="ctr"/>
            <a:r>
              <a:rPr lang="en-US" dirty="0"/>
              <a:t>Table of Contents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AC0A7-7D51-4E19-BB17-2306635EF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LID4096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D71A85-0915-4D93-B4A9-729324B00BF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800" dirty="0"/>
              <a:t>Quick ML Brief</a:t>
            </a:r>
            <a:endParaRPr lang="LID4096" sz="2800" dirty="0"/>
          </a:p>
          <a:p>
            <a:endParaRPr lang="LID4096" sz="2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BB6EDE-11BE-4300-BF9F-A1307D0BE06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LID4096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2AA7D6D-A321-420B-867D-A15E2AC2B17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sz="2800" dirty="0"/>
              <a:t>Feed Forward Neural Network</a:t>
            </a:r>
            <a:endParaRPr lang="LID4096" sz="2800" dirty="0"/>
          </a:p>
          <a:p>
            <a:endParaRPr lang="LID4096" sz="28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A5D2A8-C5DE-4DA4-9B08-487452FDCE0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LID4096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A68864E-DF8D-41C3-B8CF-F2F68E345928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sz="2800" dirty="0"/>
              <a:t>The Neuron</a:t>
            </a:r>
            <a:endParaRPr lang="LID4096" sz="2800" dirty="0"/>
          </a:p>
          <a:p>
            <a:endParaRPr lang="LID4096" sz="2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D3421E3-6B68-4E69-BE15-E5E9F363DF1E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LID4096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1772614-4BE7-4C3A-8796-6FA19C7BE036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sz="2800" dirty="0"/>
              <a:t>Backpropagation Algorithm</a:t>
            </a:r>
            <a:endParaRPr lang="LID4096" sz="2800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EE6132C-23A7-4154-AC35-386127A37315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dirty="0"/>
              <a:t>06</a:t>
            </a:r>
            <a:endParaRPr lang="LID4096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861FBBA-5AE2-41E7-B45C-DD978BE2D6C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sz="2800" dirty="0"/>
              <a:t>Why Deep</a:t>
            </a:r>
            <a:endParaRPr lang="LID4096" sz="2800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310E6CC-924D-4085-B102-5183870F6BA3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US" dirty="0"/>
              <a:t>05</a:t>
            </a:r>
            <a:endParaRPr lang="LID4096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5218BE9E-CB19-41E7-9088-9CC22D081601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08772" y="3419867"/>
            <a:ext cx="3508853" cy="808800"/>
          </a:xfrm>
        </p:spPr>
        <p:txBody>
          <a:bodyPr/>
          <a:lstStyle/>
          <a:p>
            <a:r>
              <a:rPr lang="en-US" sz="2800" dirty="0"/>
              <a:t>DNN Tips &amp; Tricks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908576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542DF-6BA0-49C1-AAAF-E5AD73C91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0A9AC-5EA9-43F8-ADBB-7B46019F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22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AD095-55C8-49D9-82A0-C9576B80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7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459F1-674D-4C3C-B2BF-9756EFBD3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C984-F2B2-4399-A7EA-BE01CA19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1CC39-C9B5-410D-8339-2C0D0C36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235DBF-3C19-4AB3-A7F6-DE6589B0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E3741-FBE5-4974-AA98-7EEBD49A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40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779D9-47EA-4F27-8850-585D60BF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9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1C948-4993-451B-B878-FE79D93B7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0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ML Brief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65804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8881F-27BA-402F-B8CB-64F1926F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5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250" y="1845156"/>
            <a:ext cx="6417500" cy="3167688"/>
          </a:xfrm>
        </p:spPr>
        <p:txBody>
          <a:bodyPr/>
          <a:lstStyle/>
          <a:p>
            <a:r>
              <a:rPr lang="en-US" dirty="0"/>
              <a:t>Feed Forward Neural Networks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811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2DA55-3CB6-4C27-9EB0-4515A7B13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0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69C81-D678-44C5-AB10-8A72AC4BE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05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07D55-7A35-4DAC-A80D-A5D57437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4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24D80-009D-4DC6-BA64-340829D02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20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BA843-2C52-4384-B2CC-F37C59D5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58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3306C-3660-41C8-BFF3-C3C84D9D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7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7A581-5B25-4500-B130-6929DE1D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45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425E4-1E41-4FFA-8679-02993D883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 anchor="b">
            <a:normAutofit/>
          </a:bodyPr>
          <a:lstStyle/>
          <a:p>
            <a:pPr algn="l" rtl="0"/>
            <a:r>
              <a:rPr lang="en-US" dirty="0"/>
              <a:t>Iris Dataset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type="body" idx="10"/>
          </p:nvPr>
        </p:nvSpPr>
        <p:spPr/>
        <p:txBody>
          <a:bodyPr rtlCol="1">
            <a:normAutofit/>
          </a:bodyPr>
          <a:lstStyle/>
          <a:p>
            <a:pPr algn="just" rtl="0"/>
            <a:r>
              <a:rPr lang="en-US" dirty="0"/>
              <a:t>In the dataset there a 3 classes of Iris types, and each class contains 50 instances. </a:t>
            </a:r>
          </a:p>
          <a:p>
            <a:pPr algn="just" rtl="0"/>
            <a:r>
              <a:rPr lang="en-US" dirty="0"/>
              <a:t>Each instance is provided with the width and the length of its petal and its sepal.</a:t>
            </a:r>
          </a:p>
          <a:p>
            <a:pPr algn="just" rtl="0"/>
            <a:r>
              <a:rPr lang="en-US" dirty="0"/>
              <a:t>The dataset can be found </a:t>
            </a:r>
            <a:r>
              <a:rPr lang="en-US" dirty="0">
                <a:hlinkClick r:id="rId3" action="ppaction://hlinkfile"/>
              </a:rPr>
              <a:t>here</a:t>
            </a:r>
            <a:r>
              <a:rPr lang="en-US" dirty="0"/>
              <a:t>.</a:t>
            </a:r>
          </a:p>
          <a:p>
            <a:pPr marL="457200" indent="-457200" algn="just" rtl="0">
              <a:buFont typeface="+mj-lt"/>
              <a:buAutoNum type="arabicPeriod"/>
            </a:pPr>
            <a:endParaRPr lang="en-US" dirty="0"/>
          </a:p>
        </p:txBody>
      </p:sp>
      <p:pic>
        <p:nvPicPr>
          <p:cNvPr id="2050" name="Picture 2" descr="Data Science Example - Iris dataset">
            <a:extLst>
              <a:ext uri="{FF2B5EF4-FFF2-40B4-BE49-F238E27FC236}">
                <a16:creationId xmlns:a16="http://schemas.microsoft.com/office/drawing/2014/main" id="{1E6F5D77-00F0-4B4A-BC7F-01864649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50" y="4097984"/>
            <a:ext cx="6072188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81DEA75-ED21-4662-B613-7EF8EE86A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046" y="3861486"/>
            <a:ext cx="3769604" cy="281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95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2CC78-BF68-4A89-8010-3C3716D8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29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9E204-DC67-42F9-9FDE-F57D6211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80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B05D9-D8D7-427C-A674-FA1A3C35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8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7866-7C54-462A-B807-1753CDC0E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51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5632A-59D8-4A8D-AE8F-C2C7F4905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14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16B74-0037-46DF-B804-9429B5CD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1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7BC76-3456-4A73-BCF9-6607D54CA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32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C41AA-B6F8-4CF0-97DE-85E408CC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92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4ADA7-3B60-43B0-A196-0E842D16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03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250" y="1845156"/>
            <a:ext cx="6417500" cy="3167688"/>
          </a:xfrm>
        </p:spPr>
        <p:txBody>
          <a:bodyPr/>
          <a:lstStyle/>
          <a:p>
            <a:r>
              <a:rPr lang="en-US" dirty="0"/>
              <a:t>The Backpropagation Algorithm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5265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58451" y="-203886"/>
            <a:ext cx="9275097" cy="982200"/>
          </a:xfrm>
        </p:spPr>
        <p:txBody>
          <a:bodyPr rtlCol="1" anchor="b">
            <a:normAutofit/>
          </a:bodyPr>
          <a:lstStyle/>
          <a:p>
            <a:pPr rtl="0"/>
            <a:r>
              <a:rPr lang="en-US" dirty="0"/>
              <a:t>Components of a ML Model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type="body" idx="10"/>
          </p:nvPr>
        </p:nvSpPr>
        <p:spPr/>
        <p:txBody>
          <a:bodyPr rtlCol="1">
            <a:normAutofit/>
          </a:bodyPr>
          <a:lstStyle/>
          <a:p>
            <a:pPr marL="0" indent="0" algn="just" rtl="0">
              <a:buNone/>
            </a:pPr>
            <a:r>
              <a:rPr lang="en-US" sz="2800" dirty="0"/>
              <a:t>A ML model can be </a:t>
            </a:r>
            <a:r>
              <a:rPr lang="en-US" sz="2800" dirty="0" err="1"/>
              <a:t>breaked</a:t>
            </a:r>
            <a:r>
              <a:rPr lang="en-US" sz="2800" dirty="0"/>
              <a:t> down into 5 main parts: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en-US" sz="2800" dirty="0"/>
              <a:t>The data representation.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en-US" sz="2800" dirty="0"/>
              <a:t>The model architecture.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en-US" sz="2800" dirty="0"/>
              <a:t>The model’s loss\objective.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en-US" sz="2800" dirty="0"/>
              <a:t>Training algorithm.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en-US" sz="2800" dirty="0"/>
              <a:t>Inference method.</a:t>
            </a:r>
          </a:p>
          <a:p>
            <a:pPr marL="457200" indent="-457200" algn="just" rtl="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5716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73E42-7CC1-4044-94DF-E6714C90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79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E018C-D9B4-41D8-9AF1-B122AE0B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401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9F6B9-14DC-437F-9CF2-E5F59A50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AF894-040D-4CEC-9FA7-64C9B7D7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12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9717A-74FF-4BFD-9D98-76F66FCC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62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C7C89-7A5E-417C-B85B-607F6B5B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33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BD1EB-D4BD-4936-85B1-FE3C9FF2C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44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5C7B8-B319-4D36-BFBA-BC0EC7C3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3AA61-A6BA-4E1D-8248-CB36A68E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08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95863-C993-4781-B399-8853AE811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0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58451" y="-53360"/>
            <a:ext cx="9275097" cy="1092400"/>
          </a:xfrm>
        </p:spPr>
        <p:txBody>
          <a:bodyPr rtlCol="1" anchor="b">
            <a:normAutofit fontScale="90000"/>
          </a:bodyPr>
          <a:lstStyle/>
          <a:p>
            <a:pPr rtl="0"/>
            <a:r>
              <a:rPr lang="en-US" dirty="0"/>
              <a:t>Components of a ML Model – Data Representation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type="body" idx="10"/>
          </p:nvPr>
        </p:nvSpPr>
        <p:spPr>
          <a:xfrm>
            <a:off x="581315" y="1493150"/>
            <a:ext cx="6543869" cy="4839477"/>
          </a:xfrm>
        </p:spPr>
        <p:txBody>
          <a:bodyPr rtlCol="1">
            <a:normAutofit/>
          </a:bodyPr>
          <a:lstStyle/>
          <a:p>
            <a:pPr marL="0" indent="0" algn="just" rtl="0">
              <a:buNone/>
            </a:pPr>
            <a:r>
              <a:rPr lang="en-US" dirty="0"/>
              <a:t>We want to classify Iris flowers. What data do we provide the model?</a:t>
            </a:r>
          </a:p>
          <a:p>
            <a:pPr algn="just" rtl="0"/>
            <a:r>
              <a:rPr lang="en-US" dirty="0"/>
              <a:t>Petal Length/Width</a:t>
            </a:r>
          </a:p>
          <a:p>
            <a:pPr algn="just" rtl="0"/>
            <a:r>
              <a:rPr lang="en-US" dirty="0"/>
              <a:t>Color</a:t>
            </a:r>
          </a:p>
          <a:p>
            <a:pPr algn="just" rtl="0"/>
            <a:r>
              <a:rPr lang="en-US" dirty="0"/>
              <a:t>Picture</a:t>
            </a:r>
          </a:p>
          <a:p>
            <a:pPr marL="0" indent="0" algn="just" rtl="0">
              <a:buNone/>
            </a:pPr>
            <a:r>
              <a:rPr lang="en-US" dirty="0"/>
              <a:t>What format is the data </a:t>
            </a:r>
            <a:r>
              <a:rPr lang="en-US" dirty="0" err="1"/>
              <a:t>inputed</a:t>
            </a:r>
            <a:r>
              <a:rPr lang="en-US" dirty="0"/>
              <a:t>?</a:t>
            </a:r>
          </a:p>
          <a:p>
            <a:pPr algn="just" rtl="0"/>
            <a:r>
              <a:rPr lang="en-US" dirty="0"/>
              <a:t>1, 2, 5</a:t>
            </a:r>
          </a:p>
          <a:p>
            <a:pPr algn="just" rtl="0"/>
            <a:r>
              <a:rPr lang="en-US" dirty="0"/>
              <a:t>0.1, 3.3</a:t>
            </a:r>
          </a:p>
          <a:p>
            <a:pPr algn="just" rtl="0"/>
            <a:r>
              <a:rPr lang="en-US" dirty="0"/>
              <a:t>A, B, C</a:t>
            </a:r>
          </a:p>
          <a:p>
            <a:pPr marL="457200" indent="-457200" algn="just" rtl="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 descr="Cookie Monster has life-threatening diabetes">
            <a:extLst>
              <a:ext uri="{FF2B5EF4-FFF2-40B4-BE49-F238E27FC236}">
                <a16:creationId xmlns:a16="http://schemas.microsoft.com/office/drawing/2014/main" id="{25E3284E-0D50-4EFF-B239-04AB8CCC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21" y="1782298"/>
            <a:ext cx="3207658" cy="180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 Science Example - Iris dataset">
            <a:extLst>
              <a:ext uri="{FF2B5EF4-FFF2-40B4-BE49-F238E27FC236}">
                <a16:creationId xmlns:a16="http://schemas.microsoft.com/office/drawing/2014/main" id="{4B353945-2627-4293-A30E-4030838BA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10" y="4038704"/>
            <a:ext cx="6072188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8022A-5749-446F-AA58-5203B505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13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DB4D3-B464-457C-B1DE-06225363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26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4F2B1-42D0-4856-8591-16C9EC3A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78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CDB41-74FF-4533-943E-BF8432FA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215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250" y="1845156"/>
            <a:ext cx="6417500" cy="3167688"/>
          </a:xfrm>
        </p:spPr>
        <p:txBody>
          <a:bodyPr/>
          <a:lstStyle/>
          <a:p>
            <a:r>
              <a:rPr lang="en-US" dirty="0"/>
              <a:t>DNN Tips &amp; Tricks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05795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BE7DC-9BB5-4DEA-97ED-E109D4447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5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04F62-5010-4141-889D-77DDAF0A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22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26CFB-3EAF-4744-A1CB-B30A070B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301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D6B8D-59E2-4E9D-A36C-A2AE2CBB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2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E6FC1-4424-4D56-A143-4003BADA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7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58451" y="-309339"/>
            <a:ext cx="9275097" cy="1092400"/>
          </a:xfrm>
        </p:spPr>
        <p:txBody>
          <a:bodyPr rtlCol="1" anchor="b">
            <a:normAutofit/>
          </a:bodyPr>
          <a:lstStyle/>
          <a:p>
            <a:pPr algn="l" rtl="0"/>
            <a:r>
              <a:rPr lang="en-US" dirty="0"/>
              <a:t>Components of a ML Model – Architecture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/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2824066" y="1408300"/>
                <a:ext cx="6543869" cy="4839477"/>
              </a:xfrm>
            </p:spPr>
            <p:txBody>
              <a:bodyPr rtlCol="1">
                <a:normAutofit/>
              </a:bodyPr>
              <a:lstStyle/>
              <a:p>
                <a:pPr marL="0" indent="0" algn="just" rtl="0">
                  <a:buNone/>
                </a:pPr>
                <a:r>
                  <a:rPr lang="en-US" dirty="0"/>
                  <a:t>What are the mathematical operations the model can use?</a:t>
                </a:r>
              </a:p>
              <a:p>
                <a:pPr algn="just" rtl="0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algn="just" rtl="0"/>
                <a:r>
                  <a:rPr lang="en-US" dirty="0"/>
                  <a:t>Polynomial: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algn="just" rtl="0"/>
                <a:r>
                  <a:rPr lang="en-US" dirty="0"/>
                  <a:t>Anything else</a:t>
                </a:r>
              </a:p>
              <a:p>
                <a:pPr marL="0" indent="0" algn="just" rtl="0">
                  <a:buNone/>
                </a:pPr>
                <a:r>
                  <a:rPr lang="en-US" dirty="0"/>
                  <a:t>What are the parameters that need to be learnt?</a:t>
                </a:r>
              </a:p>
              <a:p>
                <a:pPr algn="just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dirty="0"/>
              </a:p>
              <a:p>
                <a:pPr marL="457200" indent="-457200" algn="just" rtl="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2824066" y="1408300"/>
                <a:ext cx="6543869" cy="4839477"/>
              </a:xfrm>
              <a:blipFill>
                <a:blip r:embed="rId3"/>
                <a:stretch>
                  <a:fillRect l="-1397" t="-126" r="-13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Linear vs.&lt;BR&gt;Nonlinear Models">
            <a:extLst>
              <a:ext uri="{FF2B5EF4-FFF2-40B4-BE49-F238E27FC236}">
                <a16:creationId xmlns:a16="http://schemas.microsoft.com/office/drawing/2014/main" id="{4583916A-B3EE-4FDE-B44B-367CA14B6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065" y="4510656"/>
            <a:ext cx="6300467" cy="20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56E8F-D0E8-424B-A58F-DFDCE01A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08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C96BD-325C-4257-8307-EAD08C36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00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B2586-6655-4A3E-B54C-A05847FD2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37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8E41C-D946-4397-A535-0BDFD653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998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8E315-F569-4F81-8B4C-64A036FD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8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9A248-8DC1-473D-9839-F8791D4A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201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DE0192-6E30-4171-B268-279DD7FF4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52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DFA1A-1DF4-4486-8241-AFC5DFF6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353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4FAF0-A2B9-4F06-B0CA-530D583C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745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3D145-05BB-4084-836E-A3276A49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2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09938" y="-283089"/>
            <a:ext cx="9275097" cy="1092400"/>
          </a:xfrm>
        </p:spPr>
        <p:txBody>
          <a:bodyPr rtlCol="1" anchor="b">
            <a:normAutofit fontScale="90000"/>
          </a:bodyPr>
          <a:lstStyle/>
          <a:p>
            <a:pPr algn="l" rtl="0"/>
            <a:r>
              <a:rPr lang="en-US" dirty="0"/>
              <a:t>Components of a ML Model – Loss\Objective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type="body" idx="10"/>
          </p:nvPr>
        </p:nvSpPr>
        <p:spPr>
          <a:xfrm>
            <a:off x="2875553" y="1448940"/>
            <a:ext cx="6543869" cy="4839477"/>
          </a:xfrm>
        </p:spPr>
        <p:txBody>
          <a:bodyPr rtlCol="1">
            <a:normAutofit/>
          </a:bodyPr>
          <a:lstStyle/>
          <a:p>
            <a:pPr marL="0" indent="0" algn="just" rtl="0">
              <a:buNone/>
            </a:pPr>
            <a:r>
              <a:rPr lang="en-US" dirty="0"/>
              <a:t>How do we define a “good” model? What does the model aim to achieve?</a:t>
            </a:r>
          </a:p>
          <a:p>
            <a:pPr algn="just" rtl="0"/>
            <a:r>
              <a:rPr lang="en-US" dirty="0"/>
              <a:t>Margin or other properties</a:t>
            </a:r>
          </a:p>
          <a:p>
            <a:pPr algn="just" rtl="0"/>
            <a:r>
              <a:rPr lang="en-US" dirty="0"/>
              <a:t>Recall vs. Accuracy</a:t>
            </a:r>
          </a:p>
          <a:p>
            <a:pPr algn="just" rtl="0"/>
            <a:r>
              <a:rPr lang="en-US" dirty="0"/>
              <a:t>Overfitting, complexity</a:t>
            </a:r>
          </a:p>
          <a:p>
            <a:pPr marL="457200" indent="-457200" algn="just" rtl="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181D5A8-52FB-417F-A58A-AE0B3484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88" y="3820599"/>
            <a:ext cx="3836405" cy="2816602"/>
          </a:xfrm>
          <a:prstGeom prst="rect">
            <a:avLst/>
          </a:prstGeom>
        </p:spPr>
      </p:pic>
      <p:pic>
        <p:nvPicPr>
          <p:cNvPr id="3074" name="Picture 2" descr="Overfitting - Wikipedia">
            <a:extLst>
              <a:ext uri="{FF2B5EF4-FFF2-40B4-BE49-F238E27FC236}">
                <a16:creationId xmlns:a16="http://schemas.microsoft.com/office/drawing/2014/main" id="{6DB6FCD3-E195-447E-A040-FBBBFB38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79" y="4024794"/>
            <a:ext cx="2612407" cy="261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831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AE91A-43AD-483A-AD1C-5EDE79E6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602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16D17-3547-41D1-9295-FAB00D63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50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96582-7E76-4977-80E2-9CE56D30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318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89B8A-1FDC-4FA1-AB79-7ED6CBA89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66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0CAD1-3ADE-4AA6-A6DD-5D184FA2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904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7322A-2BD3-4DC2-904E-F489F3BE9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590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A0882-AB31-4715-BCFA-B53349EB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065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B9AB-6930-42D9-B5D3-67209B1DC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9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5C789-40A5-46B4-831F-1DC6A991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372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5EA22-C0DD-4CED-8010-C499CD4F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59420" y="-283089"/>
            <a:ext cx="9576133" cy="1092400"/>
          </a:xfrm>
        </p:spPr>
        <p:txBody>
          <a:bodyPr rtlCol="1" anchor="b">
            <a:normAutofit fontScale="90000"/>
          </a:bodyPr>
          <a:lstStyle/>
          <a:p>
            <a:pPr rtl="0"/>
            <a:r>
              <a:rPr lang="en-US" dirty="0"/>
              <a:t>Components of a ML Model – Training Algorithm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type="body" idx="10"/>
          </p:nvPr>
        </p:nvSpPr>
        <p:spPr>
          <a:xfrm>
            <a:off x="2875553" y="1448940"/>
            <a:ext cx="6543869" cy="4839477"/>
          </a:xfrm>
        </p:spPr>
        <p:txBody>
          <a:bodyPr rtlCol="1">
            <a:normAutofit/>
          </a:bodyPr>
          <a:lstStyle/>
          <a:p>
            <a:pPr marL="0" indent="0" algn="just" rtl="0">
              <a:buNone/>
            </a:pPr>
            <a:r>
              <a:rPr lang="en-US" dirty="0"/>
              <a:t>How does the model learn the parameters?</a:t>
            </a:r>
          </a:p>
          <a:p>
            <a:pPr algn="just" rtl="0"/>
            <a:r>
              <a:rPr lang="en-US" dirty="0"/>
              <a:t>Usually, we define a loss function (as we saw), and the model tries to minimize the loss.</a:t>
            </a:r>
          </a:p>
          <a:p>
            <a:pPr algn="just" rtl="0"/>
            <a:r>
              <a:rPr lang="en-US" dirty="0"/>
              <a:t>There are different algorithms for that.</a:t>
            </a:r>
          </a:p>
          <a:p>
            <a:pPr marL="457200" indent="-457200" algn="just" rtl="0">
              <a:buFont typeface="+mj-lt"/>
              <a:buAutoNum type="arabicPeriod"/>
            </a:pPr>
            <a:endParaRPr lang="en-US" dirty="0"/>
          </a:p>
          <a:p>
            <a:pPr marL="457200" indent="-457200" algn="just" rtl="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181D5A8-52FB-417F-A58A-AE0B3484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88" y="3820599"/>
            <a:ext cx="3836405" cy="2816602"/>
          </a:xfrm>
          <a:prstGeom prst="rect">
            <a:avLst/>
          </a:prstGeom>
        </p:spPr>
      </p:pic>
      <p:pic>
        <p:nvPicPr>
          <p:cNvPr id="3074" name="Picture 2" descr="Overfitting - Wikipedia">
            <a:extLst>
              <a:ext uri="{FF2B5EF4-FFF2-40B4-BE49-F238E27FC236}">
                <a16:creationId xmlns:a16="http://schemas.microsoft.com/office/drawing/2014/main" id="{6DB6FCD3-E195-447E-A040-FBBBFB38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79" y="4024794"/>
            <a:ext cx="2612407" cy="261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660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A93A1-E2C5-4B57-B3F9-ABC93E07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0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D1DFB-60DB-47A5-8985-92EEA4C9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64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BEDBD-A60A-404A-841A-F1219A21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8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A885D-0E7A-440D-BC85-8F8B50C6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226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CCA08-9C86-438E-8BBD-2562332E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107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6E815-148F-484E-B5C8-DEA95443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505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B1B4D6-77F9-4F8F-A754-AC0F7684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43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107D3-8646-44D2-B182-DB4D49AFE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513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A0B18-8BE6-49BA-902A-C3F3BE812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E41F9-2447-4B65-8361-EA74A7CF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460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6AC-78C3-4379-891E-931F2FCA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05037091"/>
      </p:ext>
    </p:extLst>
  </p:cSld>
  <p:clrMapOvr>
    <a:masterClrMapping/>
  </p:clrMapOvr>
</p:sld>
</file>

<file path=ppt/theme/theme1.xml><?xml version="1.0" encoding="utf-8"?>
<a:theme xmlns:a="http://schemas.openxmlformats.org/drawingml/2006/main" name="NLP Rafael">
  <a:themeElements>
    <a:clrScheme name="Simple Light">
      <a:dk1>
        <a:srgbClr val="192E40"/>
      </a:dk1>
      <a:lt1>
        <a:srgbClr val="FCFCFC"/>
      </a:lt1>
      <a:dk2>
        <a:srgbClr val="192E40"/>
      </a:dk2>
      <a:lt2>
        <a:srgbClr val="EBF3F8"/>
      </a:lt2>
      <a:accent1>
        <a:srgbClr val="192E40"/>
      </a:accent1>
      <a:accent2>
        <a:srgbClr val="FFC479"/>
      </a:accent2>
      <a:accent3>
        <a:srgbClr val="FF9179"/>
      </a:accent3>
      <a:accent4>
        <a:srgbClr val="192E40"/>
      </a:accent4>
      <a:accent5>
        <a:srgbClr val="CBD9E2"/>
      </a:accent5>
      <a:accent6>
        <a:srgbClr val="FFC479"/>
      </a:accent6>
      <a:hlink>
        <a:srgbClr val="192E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LP Rafael" id="{07990B1F-7375-41CC-B430-B63E39638124}" vid="{F1D0326A-1C77-4413-888A-FAF1873BD003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NLP Rafael</Template>
  <TotalTime>678</TotalTime>
  <Words>901</Words>
  <Application>Microsoft Office PowerPoint</Application>
  <PresentationFormat>Widescreen</PresentationFormat>
  <Paragraphs>210</Paragraphs>
  <Slides>104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14" baseType="lpstr">
      <vt:lpstr>Arial</vt:lpstr>
      <vt:lpstr>Calibri</vt:lpstr>
      <vt:lpstr>Cambria Math</vt:lpstr>
      <vt:lpstr>Encode Sans Semi Condensed</vt:lpstr>
      <vt:lpstr>Montserrat</vt:lpstr>
      <vt:lpstr>Muli</vt:lpstr>
      <vt:lpstr>Proxima Nova</vt:lpstr>
      <vt:lpstr>Proxima Nova Semibold</vt:lpstr>
      <vt:lpstr>NLP Rafael</vt:lpstr>
      <vt:lpstr>Slidesgo Final Pages</vt:lpstr>
      <vt:lpstr>Lecture 4 – Intro to Deep Learning</vt:lpstr>
      <vt:lpstr>Table of Contents</vt:lpstr>
      <vt:lpstr>Quick ML Brief</vt:lpstr>
      <vt:lpstr>Iris Dataset</vt:lpstr>
      <vt:lpstr>Components of a ML Model</vt:lpstr>
      <vt:lpstr>Components of a ML Model – Data Representation</vt:lpstr>
      <vt:lpstr>Components of a ML Model – Architecture</vt:lpstr>
      <vt:lpstr>Components of a ML Model – Loss\Objective</vt:lpstr>
      <vt:lpstr>Components of a ML Model – Training Algorithm</vt:lpstr>
      <vt:lpstr>Gradient Descent [~1847]</vt:lpstr>
      <vt:lpstr>Stochastic GD and Friends</vt:lpstr>
      <vt:lpstr>Components of a ML Model – Inference</vt:lpstr>
      <vt:lpstr>Intro to DL</vt:lpstr>
      <vt:lpstr>A Brief History of NLP</vt:lpstr>
      <vt:lpstr>A Brief History of NLP</vt:lpstr>
      <vt:lpstr>Another Historical Note</vt:lpstr>
      <vt:lpstr>Deep Neural Networks (DNNs)</vt:lpstr>
      <vt:lpstr>Deep Neural Networks (DNNs)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 Forward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Backpropagation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DNN Tips &amp; Tricks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Deep</vt:lpstr>
      <vt:lpstr>Why deep, comparatively</vt:lpstr>
      <vt:lpstr>Why deep, intuitively</vt:lpstr>
      <vt:lpstr>Why deep, in NLP</vt:lpstr>
      <vt:lpstr>Why do we need DNNs in NLP?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– NLP with Manual Features</dc:title>
  <dc:creator>Naveh-Zion Porat</dc:creator>
  <cp:lastModifiedBy>Naveh Porat</cp:lastModifiedBy>
  <cp:revision>75</cp:revision>
  <dcterms:created xsi:type="dcterms:W3CDTF">2022-06-07T12:45:29Z</dcterms:created>
  <dcterms:modified xsi:type="dcterms:W3CDTF">2022-06-21T08:06:32Z</dcterms:modified>
</cp:coreProperties>
</file>